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14" r:id="rId2"/>
    <p:sldId id="396" r:id="rId3"/>
    <p:sldId id="435" r:id="rId4"/>
    <p:sldId id="397" r:id="rId5"/>
    <p:sldId id="436" r:id="rId6"/>
    <p:sldId id="441" r:id="rId7"/>
    <p:sldId id="437" r:id="rId8"/>
    <p:sldId id="438" r:id="rId9"/>
    <p:sldId id="439" r:id="rId10"/>
    <p:sldId id="393" r:id="rId11"/>
  </p:sldIdLst>
  <p:sldSz cx="9144000" cy="6858000" type="screen4x3"/>
  <p:notesSz cx="7010400" cy="9296400"/>
  <p:defaultTextStyle>
    <a:defPPr>
      <a:defRPr lang="cs-CZ"/>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00"/>
    <a:srgbClr val="008000"/>
    <a:srgbClr val="000099"/>
    <a:srgbClr val="0033CC"/>
    <a:srgbClr val="00F2C4"/>
    <a:srgbClr val="00E2B7"/>
    <a:srgbClr val="3BFFDA"/>
    <a:srgbClr val="00FFCC"/>
    <a:srgbClr val="00EEC1"/>
    <a:srgbClr val="00E6B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0" autoAdjust="0"/>
    <p:restoredTop sz="98029" autoAdjust="0"/>
  </p:normalViewPr>
  <p:slideViewPr>
    <p:cSldViewPr>
      <p:cViewPr>
        <p:scale>
          <a:sx n="75" d="100"/>
          <a:sy n="75" d="100"/>
        </p:scale>
        <p:origin x="-1860" y="-816"/>
      </p:cViewPr>
      <p:guideLst>
        <p:guide orient="horz" pos="3888"/>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472" y="-9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r>
              <a:rPr lang="cs-CZ"/>
              <a:t>NUADU - EM</a:t>
            </a:r>
          </a:p>
        </p:txBody>
      </p:sp>
      <p:sp>
        <p:nvSpPr>
          <p:cNvPr id="4099"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cs-CZ"/>
          </a:p>
        </p:txBody>
      </p:sp>
      <p:sp>
        <p:nvSpPr>
          <p:cNvPr id="4100"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cs-CZ"/>
          </a:p>
        </p:txBody>
      </p:sp>
      <p:sp>
        <p:nvSpPr>
          <p:cNvPr id="4101"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7ED5C62E-51D5-4426-A6C8-9D87A2903754}"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r>
              <a:rPr lang="cs-CZ"/>
              <a:t>NUADU - EM</a:t>
            </a:r>
          </a:p>
        </p:txBody>
      </p:sp>
      <p:sp>
        <p:nvSpPr>
          <p:cNvPr id="6147"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cs-CZ"/>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15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cs-CZ"/>
          </a:p>
        </p:txBody>
      </p:sp>
      <p:sp>
        <p:nvSpPr>
          <p:cNvPr id="615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F5C9418-5F4E-4633-BE2B-1D167AC8645B}" type="slidenum">
              <a:rPr lang="cs-CZ"/>
              <a:pPr>
                <a:defRPr/>
              </a:pPr>
              <a:t>‹#›</a:t>
            </a:fld>
            <a:endParaRPr lang="cs-CZ"/>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7000">
              <a:srgbClr val="00F2C4"/>
            </a:gs>
            <a:gs pos="100000">
              <a:srgbClr val="3BFFDA">
                <a:alpha val="40000"/>
              </a:srgbClr>
            </a:gs>
            <a:gs pos="100000">
              <a:schemeClr val="accent1">
                <a:shade val="100000"/>
                <a:satMod val="115000"/>
              </a:schemeClr>
            </a:gs>
          </a:gsLst>
          <a:lin ang="5400000" scaled="0"/>
          <a:tileRect/>
        </a:gradFill>
        <a:effectLst/>
      </p:bgPr>
    </p:bg>
    <p:spTree>
      <p:nvGrpSpPr>
        <p:cNvPr id="1" name=""/>
        <p:cNvGrpSpPr/>
        <p:nvPr/>
      </p:nvGrpSpPr>
      <p:grpSpPr>
        <a:xfrm>
          <a:off x="0" y="0"/>
          <a:ext cx="0" cy="0"/>
          <a:chOff x="0" y="0"/>
          <a:chExt cx="0" cy="0"/>
        </a:xfrm>
      </p:grpSpPr>
      <p:sp>
        <p:nvSpPr>
          <p:cNvPr id="1035" name="Text Box 11"/>
          <p:cNvSpPr txBox="1">
            <a:spLocks noChangeArrowheads="1"/>
          </p:cNvSpPr>
          <p:nvPr userDrawn="1"/>
        </p:nvSpPr>
        <p:spPr bwMode="auto">
          <a:xfrm>
            <a:off x="6934200" y="533400"/>
            <a:ext cx="2057400" cy="457200"/>
          </a:xfrm>
          <a:prstGeom prst="rect">
            <a:avLst/>
          </a:prstGeom>
          <a:noFill/>
          <a:ln w="9525">
            <a:noFill/>
            <a:miter lim="800000"/>
            <a:headEnd/>
            <a:tailEnd/>
          </a:ln>
          <a:effectLst/>
        </p:spPr>
        <p:txBody>
          <a:bodyPr>
            <a:spAutoFit/>
          </a:bodyPr>
          <a:lstStyle/>
          <a:p>
            <a:pPr>
              <a:spcBef>
                <a:spcPct val="50000"/>
              </a:spcBef>
              <a:defRPr/>
            </a:pPr>
            <a:endParaRPr lang="sk-SK"/>
          </a:p>
        </p:txBody>
      </p:sp>
      <p:pic>
        <p:nvPicPr>
          <p:cNvPr id="1027" name="Picture 12" descr="Stil300-bwt"/>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6948488" y="115888"/>
            <a:ext cx="2138362" cy="1195387"/>
          </a:xfrm>
          <a:prstGeom prst="rect">
            <a:avLst/>
          </a:prstGeom>
          <a:noFill/>
          <a:ln w="9525">
            <a:noFill/>
            <a:miter lim="800000"/>
            <a:headEnd/>
            <a:tailEnd/>
          </a:ln>
        </p:spPr>
      </p:pic>
      <p:sp>
        <p:nvSpPr>
          <p:cNvPr id="5" name="Zástupný symbol päty 3"/>
          <p:cNvSpPr txBox="1">
            <a:spLocks noGrp="1"/>
          </p:cNvSpPr>
          <p:nvPr userDrawn="1"/>
        </p:nvSpPr>
        <p:spPr bwMode="auto">
          <a:xfrm>
            <a:off x="179512" y="6381328"/>
            <a:ext cx="8784976" cy="360040"/>
          </a:xfrm>
          <a:prstGeom prst="rect">
            <a:avLst/>
          </a:prstGeom>
          <a:solidFill>
            <a:srgbClr val="004800"/>
          </a:solidFill>
          <a:ln w="9525">
            <a:noFill/>
            <a:miter lim="800000"/>
            <a:headEnd/>
            <a:tailEnd/>
          </a:ln>
        </p:spPr>
        <p:txBody>
          <a:bodyPr/>
          <a:lstStyle>
            <a:defPPr>
              <a:defRPr lang="cs-CZ"/>
            </a:defPPr>
            <a:lvl1pPr algn="l" rtl="0" fontAlgn="base">
              <a:spcBef>
                <a:spcPct val="20000"/>
              </a:spcBef>
              <a:spcAft>
                <a:spcPct val="0"/>
              </a:spcAft>
              <a:buClr>
                <a:srgbClr val="FF9900"/>
              </a:buClr>
              <a:buFont typeface="Wingdings" pitchFamily="2" charset="2"/>
              <a:buChar char="q"/>
              <a:defRPr sz="3200" kern="1200">
                <a:solidFill>
                  <a:schemeClr val="bg1"/>
                </a:solidFill>
                <a:latin typeface="Times New Roman" pitchFamily="18" charset="0"/>
                <a:ea typeface="+mn-ea"/>
                <a:cs typeface="Times New Roman" pitchFamily="18" charset="0"/>
              </a:defRPr>
            </a:lvl1pPr>
            <a:lvl2pPr marL="457200" algn="l" rtl="0" fontAlgn="base">
              <a:spcBef>
                <a:spcPct val="20000"/>
              </a:spcBef>
              <a:spcAft>
                <a:spcPct val="0"/>
              </a:spcAft>
              <a:buClr>
                <a:srgbClr val="FF9900"/>
              </a:buClr>
              <a:buFont typeface="Wingdings" pitchFamily="2" charset="2"/>
              <a:buChar char="q"/>
              <a:defRPr sz="3200" kern="1200">
                <a:solidFill>
                  <a:schemeClr val="bg1"/>
                </a:solidFill>
                <a:latin typeface="Times New Roman" pitchFamily="18" charset="0"/>
                <a:ea typeface="+mn-ea"/>
                <a:cs typeface="Times New Roman" pitchFamily="18" charset="0"/>
              </a:defRPr>
            </a:lvl2pPr>
            <a:lvl3pPr marL="914400" algn="l" rtl="0" fontAlgn="base">
              <a:spcBef>
                <a:spcPct val="20000"/>
              </a:spcBef>
              <a:spcAft>
                <a:spcPct val="0"/>
              </a:spcAft>
              <a:buClr>
                <a:srgbClr val="FF9900"/>
              </a:buClr>
              <a:buFont typeface="Wingdings" pitchFamily="2" charset="2"/>
              <a:buChar char="q"/>
              <a:defRPr sz="3200" kern="1200">
                <a:solidFill>
                  <a:schemeClr val="bg1"/>
                </a:solidFill>
                <a:latin typeface="Times New Roman" pitchFamily="18" charset="0"/>
                <a:ea typeface="+mn-ea"/>
                <a:cs typeface="Times New Roman" pitchFamily="18" charset="0"/>
              </a:defRPr>
            </a:lvl3pPr>
            <a:lvl4pPr marL="1371600" algn="l" rtl="0" fontAlgn="base">
              <a:spcBef>
                <a:spcPct val="20000"/>
              </a:spcBef>
              <a:spcAft>
                <a:spcPct val="0"/>
              </a:spcAft>
              <a:buClr>
                <a:srgbClr val="FF9900"/>
              </a:buClr>
              <a:buFont typeface="Wingdings" pitchFamily="2" charset="2"/>
              <a:buChar char="q"/>
              <a:defRPr sz="3200" kern="1200">
                <a:solidFill>
                  <a:schemeClr val="bg1"/>
                </a:solidFill>
                <a:latin typeface="Times New Roman" pitchFamily="18" charset="0"/>
                <a:ea typeface="+mn-ea"/>
                <a:cs typeface="Times New Roman" pitchFamily="18" charset="0"/>
              </a:defRPr>
            </a:lvl4pPr>
            <a:lvl5pPr marL="1828800" algn="l" rtl="0" fontAlgn="base">
              <a:spcBef>
                <a:spcPct val="20000"/>
              </a:spcBef>
              <a:spcAft>
                <a:spcPct val="0"/>
              </a:spcAft>
              <a:buClr>
                <a:srgbClr val="FF9900"/>
              </a:buClr>
              <a:buFont typeface="Wingdings" pitchFamily="2" charset="2"/>
              <a:buChar char="q"/>
              <a:defRPr sz="3200" kern="1200">
                <a:solidFill>
                  <a:schemeClr val="bg1"/>
                </a:solidFill>
                <a:latin typeface="Times New Roman" pitchFamily="18" charset="0"/>
                <a:ea typeface="+mn-ea"/>
                <a:cs typeface="Times New Roman" pitchFamily="18" charset="0"/>
              </a:defRPr>
            </a:lvl5pPr>
            <a:lvl6pPr marL="2286000" algn="l" defTabSz="914400" rtl="0" eaLnBrk="1" latinLnBrk="0" hangingPunct="1">
              <a:defRPr sz="3200" kern="1200">
                <a:solidFill>
                  <a:schemeClr val="bg1"/>
                </a:solidFill>
                <a:latin typeface="Times New Roman" pitchFamily="18" charset="0"/>
                <a:ea typeface="+mn-ea"/>
                <a:cs typeface="Times New Roman" pitchFamily="18" charset="0"/>
              </a:defRPr>
            </a:lvl6pPr>
            <a:lvl7pPr marL="2743200" algn="l" defTabSz="914400" rtl="0" eaLnBrk="1" latinLnBrk="0" hangingPunct="1">
              <a:defRPr sz="3200" kern="1200">
                <a:solidFill>
                  <a:schemeClr val="bg1"/>
                </a:solidFill>
                <a:latin typeface="Times New Roman" pitchFamily="18" charset="0"/>
                <a:ea typeface="+mn-ea"/>
                <a:cs typeface="Times New Roman" pitchFamily="18" charset="0"/>
              </a:defRPr>
            </a:lvl7pPr>
            <a:lvl8pPr marL="3200400" algn="l" defTabSz="914400" rtl="0" eaLnBrk="1" latinLnBrk="0" hangingPunct="1">
              <a:defRPr sz="3200" kern="1200">
                <a:solidFill>
                  <a:schemeClr val="bg1"/>
                </a:solidFill>
                <a:latin typeface="Times New Roman" pitchFamily="18" charset="0"/>
                <a:ea typeface="+mn-ea"/>
                <a:cs typeface="Times New Roman" pitchFamily="18" charset="0"/>
              </a:defRPr>
            </a:lvl8pPr>
            <a:lvl9pPr marL="3657600" algn="l" defTabSz="914400" rtl="0" eaLnBrk="1" latinLnBrk="0" hangingPunct="1">
              <a:defRPr sz="3200" kern="1200">
                <a:solidFill>
                  <a:schemeClr val="bg1"/>
                </a:solidFill>
                <a:latin typeface="Times New Roman" pitchFamily="18" charset="0"/>
                <a:ea typeface="+mn-ea"/>
                <a:cs typeface="Times New Roman" pitchFamily="18" charset="0"/>
              </a:defRPr>
            </a:lvl9pPr>
          </a:lstStyle>
          <a:p>
            <a:pPr>
              <a:spcBef>
                <a:spcPct val="0"/>
              </a:spcBef>
              <a:buClrTx/>
              <a:buFontTx/>
              <a:buNone/>
              <a:defRPr/>
            </a:pPr>
            <a:r>
              <a:rPr lang="en-US" sz="1600" b="1" i="1" dirty="0" smtClean="0">
                <a:solidFill>
                  <a:srgbClr val="99CCFF"/>
                </a:solidFill>
                <a:latin typeface="Arial" pitchFamily="34" charset="0"/>
                <a:cs typeface="Arial" pitchFamily="34" charset="0"/>
              </a:rPr>
              <a:t> </a:t>
            </a:r>
            <a:r>
              <a:rPr lang="en-US" sz="1600" b="1" i="1" dirty="0" smtClean="0">
                <a:solidFill>
                  <a:srgbClr val="92D050"/>
                </a:solidFill>
                <a:latin typeface="Arial" pitchFamily="34" charset="0"/>
                <a:cs typeface="Arial" pitchFamily="34" charset="0"/>
              </a:rPr>
              <a:t>Status Report to Commission 1        </a:t>
            </a:r>
            <a:r>
              <a:rPr lang="en-US" sz="1600" b="1" i="1" dirty="0" smtClean="0">
                <a:solidFill>
                  <a:srgbClr val="00FFFF"/>
                </a:solidFill>
                <a:latin typeface="Arial" pitchFamily="34" charset="0"/>
                <a:cs typeface="Arial" pitchFamily="34" charset="0"/>
              </a:rPr>
              <a:t>IAA HQ Paris, France,  20 March 2017          </a:t>
            </a:r>
            <a:r>
              <a:rPr lang="sk-SK" sz="1600" b="1" i="1" dirty="0" smtClean="0">
                <a:solidFill>
                  <a:srgbClr val="FFCC00"/>
                </a:solidFill>
                <a:latin typeface="Arial Narrow" pitchFamily="34" charset="0"/>
              </a:rPr>
              <a:t>s</a:t>
            </a:r>
            <a:r>
              <a:rPr lang="en-US" sz="1600" b="1" i="1" dirty="0" err="1" smtClean="0">
                <a:solidFill>
                  <a:srgbClr val="FFCC00"/>
                </a:solidFill>
                <a:latin typeface="Arial Narrow" pitchFamily="34" charset="0"/>
              </a:rPr>
              <a:t>lide</a:t>
            </a:r>
            <a:r>
              <a:rPr lang="en-US" sz="1600" b="1" i="1" dirty="0" smtClean="0">
                <a:solidFill>
                  <a:srgbClr val="FFCC00"/>
                </a:solidFill>
                <a:latin typeface="Arial Narrow" pitchFamily="34" charset="0"/>
              </a:rPr>
              <a:t> </a:t>
            </a:r>
            <a:fld id="{C6954CF3-6412-4284-805F-7D02B06968D2}" type="slidenum">
              <a:rPr lang="en-US" sz="1600" b="1" i="1" smtClean="0">
                <a:solidFill>
                  <a:srgbClr val="FFCC00"/>
                </a:solidFill>
                <a:latin typeface="Arial Narrow" pitchFamily="34" charset="0"/>
              </a:rPr>
              <a:pPr>
                <a:spcBef>
                  <a:spcPct val="0"/>
                </a:spcBef>
                <a:buClrTx/>
                <a:buFontTx/>
                <a:buNone/>
                <a:defRPr/>
              </a:pPr>
              <a:t>‹#›</a:t>
            </a:fld>
            <a:endParaRPr lang="cs-CZ" sz="1600" b="1" i="1" dirty="0">
              <a:solidFill>
                <a:srgbClr val="FFCC00"/>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Lst>
  <p:hf sldNum="0" hdr="0" dt="0"/>
  <p:txStyles>
    <p:titleStyle>
      <a:lvl1pPr algn="ctr" rtl="0" eaLnBrk="0" fontAlgn="base" hangingPunct="0">
        <a:spcBef>
          <a:spcPct val="0"/>
        </a:spcBef>
        <a:spcAft>
          <a:spcPct val="0"/>
        </a:spcAft>
        <a:defRPr sz="4000" b="1" i="1">
          <a:solidFill>
            <a:schemeClr val="tx2"/>
          </a:solidFill>
          <a:latin typeface="+mj-lt"/>
          <a:ea typeface="+mj-ea"/>
          <a:cs typeface="+mj-cs"/>
        </a:defRPr>
      </a:lvl1pPr>
      <a:lvl2pPr algn="ctr" rtl="0" eaLnBrk="0" fontAlgn="base" hangingPunct="0">
        <a:spcBef>
          <a:spcPct val="0"/>
        </a:spcBef>
        <a:spcAft>
          <a:spcPct val="0"/>
        </a:spcAft>
        <a:defRPr sz="4000" b="1" i="1">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000" b="1" i="1">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000" b="1" i="1">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000" b="1" i="1">
          <a:solidFill>
            <a:schemeClr val="tx2"/>
          </a:solidFill>
          <a:latin typeface="Times New Roman" pitchFamily="18" charset="0"/>
          <a:cs typeface="Times New Roman" pitchFamily="18" charset="0"/>
        </a:defRPr>
      </a:lvl5pPr>
      <a:lvl6pPr marL="457200" algn="ctr" rtl="0" fontAlgn="base">
        <a:spcBef>
          <a:spcPct val="0"/>
        </a:spcBef>
        <a:spcAft>
          <a:spcPct val="0"/>
        </a:spcAft>
        <a:defRPr sz="4000" b="1" i="1">
          <a:solidFill>
            <a:schemeClr val="tx2"/>
          </a:solidFill>
          <a:latin typeface="Times New Roman" pitchFamily="18" charset="0"/>
          <a:cs typeface="Times New Roman" pitchFamily="18" charset="0"/>
        </a:defRPr>
      </a:lvl6pPr>
      <a:lvl7pPr marL="914400" algn="ctr" rtl="0" fontAlgn="base">
        <a:spcBef>
          <a:spcPct val="0"/>
        </a:spcBef>
        <a:spcAft>
          <a:spcPct val="0"/>
        </a:spcAft>
        <a:defRPr sz="4000" b="1" i="1">
          <a:solidFill>
            <a:schemeClr val="tx2"/>
          </a:solidFill>
          <a:latin typeface="Times New Roman" pitchFamily="18" charset="0"/>
          <a:cs typeface="Times New Roman" pitchFamily="18" charset="0"/>
        </a:defRPr>
      </a:lvl7pPr>
      <a:lvl8pPr marL="1371600" algn="ctr" rtl="0" fontAlgn="base">
        <a:spcBef>
          <a:spcPct val="0"/>
        </a:spcBef>
        <a:spcAft>
          <a:spcPct val="0"/>
        </a:spcAft>
        <a:defRPr sz="4000" b="1" i="1">
          <a:solidFill>
            <a:schemeClr val="tx2"/>
          </a:solidFill>
          <a:latin typeface="Times New Roman" pitchFamily="18" charset="0"/>
          <a:cs typeface="Times New Roman" pitchFamily="18" charset="0"/>
        </a:defRPr>
      </a:lvl8pPr>
      <a:lvl9pPr marL="1828800" algn="ctr" rtl="0" fontAlgn="base">
        <a:spcBef>
          <a:spcPct val="0"/>
        </a:spcBef>
        <a:spcAft>
          <a:spcPct val="0"/>
        </a:spcAft>
        <a:defRPr sz="4000" b="1" i="1">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1600" b="1" i="1">
          <a:solidFill>
            <a:srgbClr val="FFFF00"/>
          </a:solidFill>
          <a:latin typeface="Arial" pitchFamily="34" charset="0"/>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nil_Bhardwaj@vssc.gov.in" TargetMode="External"/><Relationship Id="rId2" Type="http://schemas.openxmlformats.org/officeDocument/2006/relationships/hyperlink" Target="mailto:aaran@am.ub.es" TargetMode="External"/><Relationship Id="rId1" Type="http://schemas.openxmlformats.org/officeDocument/2006/relationships/slideLayout" Target="../slideLayouts/slideLayout2.xml"/><Relationship Id="rId4" Type="http://schemas.openxmlformats.org/officeDocument/2006/relationships/hyperlink" Target="mailto:MurrayDryer@msn.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patricia.goncalves@math.tecnico.ulisboa.pt" TargetMode="External"/><Relationship Id="rId2" Type="http://schemas.openxmlformats.org/officeDocument/2006/relationships/hyperlink" Target="mailto:bvjackson@ucsd.edu" TargetMode="External"/><Relationship Id="rId1" Type="http://schemas.openxmlformats.org/officeDocument/2006/relationships/slideLayout" Target="../slideLayouts/slideLayout2.xml"/><Relationship Id="rId4" Type="http://schemas.openxmlformats.org/officeDocument/2006/relationships/hyperlink" Target="mailto:piers.jiggens@esa.i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Ralph.McNutt@jhuapl.edu" TargetMode="External"/><Relationship Id="rId2" Type="http://schemas.openxmlformats.org/officeDocument/2006/relationships/hyperlink" Target="mailto:stil@nuim.ie" TargetMode="External"/><Relationship Id="rId1" Type="http://schemas.openxmlformats.org/officeDocument/2006/relationships/slideLayout" Target="../slideLayouts/slideLayout2.xml"/><Relationship Id="rId4" Type="http://schemas.openxmlformats.org/officeDocument/2006/relationships/hyperlink" Target="mailto:dusan.odstrcil@gmail.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panasyuk@sinp.msu.ru" TargetMode="External"/><Relationship Id="rId2" Type="http://schemas.openxmlformats.org/officeDocument/2006/relationships/hyperlink" Target="mailto:terry.onsager@noaa.gov" TargetMode="External"/><Relationship Id="rId1" Type="http://schemas.openxmlformats.org/officeDocument/2006/relationships/slideLayout" Target="../slideLayouts/slideLayout2.xml"/><Relationship Id="rId4" Type="http://schemas.openxmlformats.org/officeDocument/2006/relationships/hyperlink" Target="mailto:Guenther.Reitz@dlr.d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ltownsen@tennessee.edu" TargetMode="External"/><Relationship Id="rId2" Type="http://schemas.openxmlformats.org/officeDocument/2006/relationships/hyperlink" Target="mailto:prochus@ulg.ac.be" TargetMode="External"/><Relationship Id="rId1" Type="http://schemas.openxmlformats.org/officeDocument/2006/relationships/slideLayout" Target="../slideLayouts/slideLayout2.xml"/><Relationship Id="rId4" Type="http://schemas.openxmlformats.org/officeDocument/2006/relationships/hyperlink" Target="mailto:rami.vainio@helsinki.f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idx="4294967295"/>
          </p:nvPr>
        </p:nvSpPr>
        <p:spPr bwMode="auto">
          <a:xfrm>
            <a:off x="179512" y="1484784"/>
            <a:ext cx="8712968" cy="1471613"/>
          </a:xfrm>
          <a:prstGeom prst="rect">
            <a:avLst/>
          </a:prstGeom>
          <a:noFill/>
          <a:ln>
            <a:miter lim="800000"/>
            <a:headEnd/>
            <a:tailEnd/>
          </a:ln>
        </p:spPr>
        <p:txBody>
          <a:bodyPr/>
          <a:lstStyle/>
          <a:p>
            <a:pPr>
              <a:lnSpc>
                <a:spcPct val="120000"/>
              </a:lnSpc>
            </a:pPr>
            <a:r>
              <a:rPr lang="en-US" sz="3200" dirty="0" smtClean="0">
                <a:solidFill>
                  <a:srgbClr val="000099"/>
                </a:solidFill>
                <a:effectLst>
                  <a:outerShdw blurRad="38100" dist="38100" dir="2700000" algn="tl">
                    <a:srgbClr val="000000">
                      <a:alpha val="43137"/>
                    </a:srgbClr>
                  </a:outerShdw>
                </a:effectLst>
                <a:latin typeface="Arial" charset="0"/>
                <a:cs typeface="Arial" charset="0"/>
              </a:rPr>
              <a:t>Status report for the Spring Meeting of Commission 1 of the IAA for:  </a:t>
            </a:r>
            <a:br>
              <a:rPr lang="en-US" sz="3200" dirty="0" smtClean="0">
                <a:solidFill>
                  <a:srgbClr val="000099"/>
                </a:solidFill>
                <a:effectLst>
                  <a:outerShdw blurRad="38100" dist="38100" dir="2700000" algn="tl">
                    <a:srgbClr val="000000">
                      <a:alpha val="43137"/>
                    </a:srgbClr>
                  </a:outerShdw>
                </a:effectLst>
                <a:latin typeface="Arial" charset="0"/>
                <a:cs typeface="Arial" charset="0"/>
              </a:rPr>
            </a:br>
            <a:r>
              <a:rPr lang="en-US" sz="3200" dirty="0" smtClean="0">
                <a:solidFill>
                  <a:srgbClr val="000099"/>
                </a:solidFill>
                <a:effectLst>
                  <a:outerShdw blurRad="38100" dist="38100" dir="2700000" algn="tl">
                    <a:srgbClr val="000000">
                      <a:alpha val="43137"/>
                    </a:srgbClr>
                  </a:outerShdw>
                </a:effectLst>
                <a:latin typeface="Arial" charset="0"/>
                <a:cs typeface="Arial" charset="0"/>
              </a:rPr>
              <a:t>SG 1.15;  International Cooperation on </a:t>
            </a:r>
            <a:br>
              <a:rPr lang="en-US" sz="3200" dirty="0" smtClean="0">
                <a:solidFill>
                  <a:srgbClr val="000099"/>
                </a:solidFill>
                <a:effectLst>
                  <a:outerShdw blurRad="38100" dist="38100" dir="2700000" algn="tl">
                    <a:srgbClr val="000000">
                      <a:alpha val="43137"/>
                    </a:srgbClr>
                  </a:outerShdw>
                </a:effectLst>
                <a:latin typeface="Arial" charset="0"/>
                <a:cs typeface="Arial" charset="0"/>
              </a:rPr>
            </a:br>
            <a:r>
              <a:rPr lang="en-US" sz="3200" dirty="0" smtClean="0">
                <a:solidFill>
                  <a:srgbClr val="000099"/>
                </a:solidFill>
                <a:effectLst>
                  <a:outerShdw blurRad="38100" dist="38100" dir="2700000" algn="tl">
                    <a:srgbClr val="000000">
                      <a:alpha val="43137"/>
                    </a:srgbClr>
                  </a:outerShdw>
                </a:effectLst>
                <a:latin typeface="Arial" charset="0"/>
                <a:cs typeface="Arial" charset="0"/>
              </a:rPr>
              <a:t>Space Weather</a:t>
            </a:r>
          </a:p>
        </p:txBody>
      </p:sp>
      <p:sp>
        <p:nvSpPr>
          <p:cNvPr id="4099" name="Rectangle 3"/>
          <p:cNvSpPr txBox="1">
            <a:spLocks noChangeArrowheads="1"/>
          </p:cNvSpPr>
          <p:nvPr/>
        </p:nvSpPr>
        <p:spPr bwMode="auto">
          <a:xfrm>
            <a:off x="1115616" y="4365104"/>
            <a:ext cx="6786562" cy="1571625"/>
          </a:xfrm>
          <a:prstGeom prst="rect">
            <a:avLst/>
          </a:prstGeom>
          <a:noFill/>
          <a:ln w="9525">
            <a:noFill/>
            <a:miter lim="800000"/>
            <a:headEnd/>
            <a:tailEnd/>
          </a:ln>
        </p:spPr>
        <p:txBody>
          <a:bodyPr/>
          <a:lstStyle/>
          <a:p>
            <a:pPr algn="ctr">
              <a:spcBef>
                <a:spcPts val="300"/>
              </a:spcBef>
            </a:pPr>
            <a:r>
              <a:rPr lang="sk-SK" b="1" i="1" dirty="0"/>
              <a:t>S</a:t>
            </a:r>
            <a:r>
              <a:rPr lang="en-US" b="1" i="1" dirty="0" err="1"/>
              <a:t>usan</a:t>
            </a:r>
            <a:r>
              <a:rPr lang="sk-SK" b="1" i="1" dirty="0"/>
              <a:t> </a:t>
            </a:r>
            <a:r>
              <a:rPr lang="sk-SK" b="1" i="1" dirty="0" err="1"/>
              <a:t>McKenna-Lawlor</a:t>
            </a:r>
            <a:r>
              <a:rPr lang="en-US" b="1" i="1" baseline="30000" dirty="0"/>
              <a:t> </a:t>
            </a:r>
          </a:p>
          <a:p>
            <a:pPr algn="ctr">
              <a:spcBef>
                <a:spcPts val="300"/>
              </a:spcBef>
            </a:pPr>
            <a:r>
              <a:rPr lang="sk-SK" i="1" dirty="0" err="1"/>
              <a:t>Space</a:t>
            </a:r>
            <a:r>
              <a:rPr lang="sk-SK" i="1" dirty="0"/>
              <a:t> </a:t>
            </a:r>
            <a:r>
              <a:rPr lang="sk-SK" i="1" dirty="0" err="1"/>
              <a:t>Technology</a:t>
            </a:r>
            <a:r>
              <a:rPr lang="sk-SK" i="1" dirty="0"/>
              <a:t> </a:t>
            </a:r>
            <a:r>
              <a:rPr lang="sk-SK" i="1" dirty="0" err="1"/>
              <a:t>Ireland</a:t>
            </a:r>
            <a:r>
              <a:rPr lang="sk-SK" i="1" dirty="0"/>
              <a:t>, </a:t>
            </a:r>
            <a:r>
              <a:rPr lang="en-US" i="1" dirty="0"/>
              <a:t>Ltd.</a:t>
            </a:r>
          </a:p>
          <a:p>
            <a:pPr algn="ctr">
              <a:spcBef>
                <a:spcPts val="300"/>
              </a:spcBef>
            </a:pPr>
            <a:r>
              <a:rPr lang="sk-SK" i="1" dirty="0"/>
              <a:t> </a:t>
            </a:r>
            <a:r>
              <a:rPr lang="sk-SK" i="1" dirty="0" err="1"/>
              <a:t>Maynooth</a:t>
            </a:r>
            <a:r>
              <a:rPr lang="sk-SK" i="1" dirty="0"/>
              <a:t>, </a:t>
            </a:r>
            <a:r>
              <a:rPr lang="sk-SK" i="1" dirty="0" err="1"/>
              <a:t>Co</a:t>
            </a:r>
            <a:r>
              <a:rPr lang="sk-SK" i="1" dirty="0"/>
              <a:t>. </a:t>
            </a:r>
            <a:r>
              <a:rPr lang="sk-SK" i="1" dirty="0" err="1" smtClean="0"/>
              <a:t>Kildare</a:t>
            </a:r>
            <a:endParaRPr lang="cs-CZ"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7" descr="C:\Susan\Go-raibh-transp.png"/>
          <p:cNvPicPr>
            <a:picLocks noChangeAspect="1" noChangeArrowheads="1"/>
          </p:cNvPicPr>
          <p:nvPr/>
        </p:nvPicPr>
        <p:blipFill>
          <a:blip r:embed="rId2" cstate="print"/>
          <a:srcRect/>
          <a:stretch>
            <a:fillRect/>
          </a:stretch>
        </p:blipFill>
        <p:spPr bwMode="auto">
          <a:xfrm>
            <a:off x="251520" y="1916832"/>
            <a:ext cx="8667750" cy="2592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txBox="1">
            <a:spLocks noChangeArrowheads="1"/>
          </p:cNvSpPr>
          <p:nvPr/>
        </p:nvSpPr>
        <p:spPr bwMode="auto">
          <a:xfrm>
            <a:off x="0" y="428625"/>
            <a:ext cx="3923928" cy="1071563"/>
          </a:xfrm>
          <a:prstGeom prst="rect">
            <a:avLst/>
          </a:prstGeom>
          <a:noFill/>
          <a:ln w="9525">
            <a:noFill/>
            <a:miter lim="800000"/>
            <a:headEnd/>
            <a:tailEnd/>
          </a:ln>
        </p:spPr>
        <p:txBody>
          <a:bodyPr/>
          <a:lstStyle/>
          <a:p>
            <a:pPr algn="ctr" eaLnBrk="0" hangingPunct="0"/>
            <a:r>
              <a:rPr lang="en-GB" sz="3200" b="1" i="1" dirty="0" smtClean="0">
                <a:solidFill>
                  <a:srgbClr val="000099"/>
                </a:solidFill>
                <a:latin typeface="Arial" charset="0"/>
                <a:cs typeface="Arial" charset="0"/>
              </a:rPr>
              <a:t>History</a:t>
            </a:r>
            <a:endParaRPr lang="en-US" sz="3200" b="1" i="1" dirty="0">
              <a:solidFill>
                <a:srgbClr val="000099"/>
              </a:solidFill>
              <a:latin typeface="Arial" charset="0"/>
              <a:cs typeface="Arial" charset="0"/>
            </a:endParaRPr>
          </a:p>
        </p:txBody>
      </p:sp>
      <p:sp>
        <p:nvSpPr>
          <p:cNvPr id="6147" name="Rectangle 3"/>
          <p:cNvSpPr txBox="1">
            <a:spLocks noChangeArrowheads="1"/>
          </p:cNvSpPr>
          <p:nvPr/>
        </p:nvSpPr>
        <p:spPr bwMode="auto">
          <a:xfrm>
            <a:off x="395536" y="1412776"/>
            <a:ext cx="8395469" cy="3857724"/>
          </a:xfrm>
          <a:prstGeom prst="rect">
            <a:avLst/>
          </a:prstGeom>
          <a:noFill/>
          <a:ln w="9525">
            <a:noFill/>
            <a:miter lim="800000"/>
            <a:headEnd/>
            <a:tailEnd/>
          </a:ln>
        </p:spPr>
        <p:txBody>
          <a:bodyPr/>
          <a:lstStyle/>
          <a:p>
            <a:pPr indent="396875" algn="just">
              <a:lnSpc>
                <a:spcPct val="120000"/>
              </a:lnSpc>
              <a:spcAft>
                <a:spcPts val="1200"/>
              </a:spcAft>
              <a:buFont typeface="Arial" charset="0"/>
              <a:buNone/>
            </a:pPr>
            <a:r>
              <a:rPr lang="en-US" b="1" dirty="0" smtClean="0"/>
              <a:t>International cooperation on Space Weather’ was a defunct study in Commission V which, in 2015, it was decided to move to Commission 1. It was suggested that I would accept responsibility for it and this package was welcomed by Commission 1.  </a:t>
            </a:r>
          </a:p>
          <a:p>
            <a:pPr indent="346075" algn="just">
              <a:lnSpc>
                <a:spcPct val="120000"/>
              </a:lnSpc>
              <a:buFont typeface="Arial" charset="0"/>
              <a:buNone/>
            </a:pPr>
            <a:r>
              <a:rPr lang="en-US" b="1" dirty="0" smtClean="0"/>
              <a:t>I submitted a successful proposal to the Academy for a revised study (which does not carry any heritage from its previous program) and, at the SAC meeting in Guadalajara, Mexico 2016, this group was officially declared to have ‘kicked off’.</a:t>
            </a:r>
          </a:p>
          <a:p>
            <a:pPr algn="just">
              <a:lnSpc>
                <a:spcPct val="120000"/>
              </a:lnSpc>
              <a:buFont typeface="Arial" charset="0"/>
              <a:buNone/>
            </a:pPr>
            <a:endParaRPr lang="en-US" b="1" dirty="0" smtClean="0"/>
          </a:p>
          <a:p>
            <a:pPr algn="just">
              <a:lnSpc>
                <a:spcPct val="120000"/>
              </a:lnSpc>
              <a:buFont typeface="Arial" charset="0"/>
              <a:buNone/>
            </a:pP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txBox="1">
            <a:spLocks noChangeArrowheads="1"/>
          </p:cNvSpPr>
          <p:nvPr/>
        </p:nvSpPr>
        <p:spPr bwMode="auto">
          <a:xfrm>
            <a:off x="395536" y="1484784"/>
            <a:ext cx="8395469" cy="3857724"/>
          </a:xfrm>
          <a:prstGeom prst="rect">
            <a:avLst/>
          </a:prstGeom>
          <a:noFill/>
          <a:ln w="9525">
            <a:noFill/>
            <a:miter lim="800000"/>
            <a:headEnd/>
            <a:tailEnd/>
          </a:ln>
        </p:spPr>
        <p:txBody>
          <a:bodyPr/>
          <a:lstStyle/>
          <a:p>
            <a:pPr indent="396875" algn="just">
              <a:lnSpc>
                <a:spcPct val="120000"/>
              </a:lnSpc>
              <a:spcAft>
                <a:spcPts val="1200"/>
              </a:spcAft>
              <a:buFont typeface="Arial" charset="0"/>
              <a:buNone/>
            </a:pPr>
            <a:r>
              <a:rPr lang="en-US" b="1" dirty="0" smtClean="0"/>
              <a:t>In the interim I asked the Academy to invite 14 persons from, including my own country Ireland, 10 nations (Belgium, Finland, Germany,  India, (Ireland), Netherlands, Portugal, Spain,  Russia and the USA) to join SG 3.19. The overall team strength is 15.</a:t>
            </a:r>
          </a:p>
          <a:p>
            <a:pPr indent="396875" algn="just">
              <a:lnSpc>
                <a:spcPct val="120000"/>
              </a:lnSpc>
              <a:spcAft>
                <a:spcPts val="1200"/>
              </a:spcAft>
              <a:buFont typeface="Arial" charset="0"/>
              <a:buNone/>
            </a:pPr>
            <a:r>
              <a:rPr lang="en-US" b="1" dirty="0" smtClean="0"/>
              <a:t> These personnel were selected on the basis of their expertise in modeling and predicting space weather events from different points of view, with special reference to the problems posed by Extreme Solar Events to human spaceflight. </a:t>
            </a:r>
          </a:p>
          <a:p>
            <a:pPr indent="396875" algn="just">
              <a:lnSpc>
                <a:spcPct val="120000"/>
              </a:lnSpc>
              <a:spcAft>
                <a:spcPts val="1200"/>
              </a:spcAft>
              <a:buFont typeface="Arial" charset="0"/>
              <a:buNone/>
            </a:pPr>
            <a:endParaRPr lang="en-US" b="1" dirty="0" smtClean="0"/>
          </a:p>
          <a:p>
            <a:pPr algn="just">
              <a:lnSpc>
                <a:spcPct val="120000"/>
              </a:lnSpc>
              <a:spcAft>
                <a:spcPts val="1200"/>
              </a:spcAft>
              <a:buFont typeface="Arial" charset="0"/>
              <a:buNone/>
            </a:pPr>
            <a:endParaRPr lang="en-US" b="1" dirty="0" smtClean="0"/>
          </a:p>
          <a:p>
            <a:pPr algn="just">
              <a:lnSpc>
                <a:spcPct val="120000"/>
              </a:lnSpc>
              <a:spcAft>
                <a:spcPts val="1200"/>
              </a:spcAft>
              <a:buFont typeface="Arial" charset="0"/>
              <a:buNone/>
            </a:pP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txBox="1">
            <a:spLocks noChangeArrowheads="1"/>
          </p:cNvSpPr>
          <p:nvPr/>
        </p:nvSpPr>
        <p:spPr bwMode="auto">
          <a:xfrm>
            <a:off x="0" y="428625"/>
            <a:ext cx="6876256" cy="1071563"/>
          </a:xfrm>
          <a:prstGeom prst="rect">
            <a:avLst/>
          </a:prstGeom>
          <a:noFill/>
          <a:ln w="9525">
            <a:noFill/>
            <a:miter lim="800000"/>
            <a:headEnd/>
            <a:tailEnd/>
          </a:ln>
        </p:spPr>
        <p:txBody>
          <a:bodyPr/>
          <a:lstStyle/>
          <a:p>
            <a:pPr algn="ctr" eaLnBrk="0" hangingPunct="0"/>
            <a:r>
              <a:rPr lang="en-US" sz="3200" b="1" i="1" dirty="0" smtClean="0">
                <a:solidFill>
                  <a:srgbClr val="000099"/>
                </a:solidFill>
                <a:latin typeface="Arial" charset="0"/>
                <a:cs typeface="Arial" charset="0"/>
              </a:rPr>
              <a:t>Personnel invited to join SG 1.15 </a:t>
            </a:r>
            <a:endParaRPr lang="en-US" sz="3200" b="1" i="1" dirty="0">
              <a:solidFill>
                <a:srgbClr val="000099"/>
              </a:solidFill>
              <a:latin typeface="Arial" charset="0"/>
              <a:cs typeface="Arial" charset="0"/>
            </a:endParaRPr>
          </a:p>
        </p:txBody>
      </p:sp>
      <p:sp>
        <p:nvSpPr>
          <p:cNvPr id="7171" name="Rectangle 3"/>
          <p:cNvSpPr txBox="1">
            <a:spLocks noChangeArrowheads="1"/>
          </p:cNvSpPr>
          <p:nvPr/>
        </p:nvSpPr>
        <p:spPr bwMode="auto">
          <a:xfrm>
            <a:off x="395536" y="1196752"/>
            <a:ext cx="8496943" cy="4002087"/>
          </a:xfrm>
          <a:prstGeom prst="rect">
            <a:avLst/>
          </a:prstGeom>
          <a:noFill/>
          <a:ln w="9525">
            <a:noFill/>
            <a:miter lim="800000"/>
            <a:headEnd/>
            <a:tailEnd/>
          </a:ln>
        </p:spPr>
        <p:txBody>
          <a:bodyPr/>
          <a:lstStyle/>
          <a:p>
            <a:pPr>
              <a:buFont typeface="Arial" charset="0"/>
              <a:buNone/>
            </a:pPr>
            <a:r>
              <a:rPr lang="cs-CZ" sz="2200" b="1" dirty="0" err="1" smtClean="0"/>
              <a:t>Angels</a:t>
            </a:r>
            <a:r>
              <a:rPr lang="cs-CZ" sz="2200" b="1" dirty="0" smtClean="0"/>
              <a:t> </a:t>
            </a:r>
            <a:r>
              <a:rPr lang="cs-CZ" sz="2200" b="1" dirty="0" err="1" smtClean="0"/>
              <a:t>Aran</a:t>
            </a:r>
            <a:r>
              <a:rPr lang="cs-CZ" sz="2200" b="1" dirty="0" smtClean="0"/>
              <a:t>, </a:t>
            </a:r>
          </a:p>
          <a:p>
            <a:pPr>
              <a:buFont typeface="Arial" charset="0"/>
              <a:buNone/>
            </a:pPr>
            <a:r>
              <a:rPr lang="cs-CZ" sz="2200" b="1" dirty="0" err="1" smtClean="0"/>
              <a:t>Universitat</a:t>
            </a:r>
            <a:r>
              <a:rPr lang="cs-CZ" sz="2200" b="1" dirty="0" smtClean="0"/>
              <a:t> de Barcelona, Gran Via de les </a:t>
            </a:r>
            <a:r>
              <a:rPr lang="cs-CZ" sz="2200" b="1" dirty="0" err="1" smtClean="0"/>
              <a:t>Corts</a:t>
            </a:r>
            <a:r>
              <a:rPr lang="cs-CZ" sz="2200" b="1" dirty="0" smtClean="0"/>
              <a:t> </a:t>
            </a:r>
            <a:r>
              <a:rPr lang="cs-CZ" sz="2200" b="1" dirty="0" err="1" smtClean="0"/>
              <a:t>Catalanes</a:t>
            </a:r>
            <a:r>
              <a:rPr lang="cs-CZ" sz="2200" b="1" dirty="0" smtClean="0"/>
              <a:t>, 585, 08007 Barcelona, </a:t>
            </a:r>
            <a:r>
              <a:rPr lang="cs-CZ" sz="2200" b="1" dirty="0" err="1" smtClean="0"/>
              <a:t>Spain</a:t>
            </a:r>
            <a:r>
              <a:rPr lang="cs-CZ" sz="2200" b="1" dirty="0" smtClean="0"/>
              <a:t>.</a:t>
            </a:r>
          </a:p>
          <a:p>
            <a:pPr>
              <a:buFont typeface="Arial" charset="0"/>
              <a:buNone/>
            </a:pPr>
            <a:r>
              <a:rPr lang="cs-CZ" sz="2200" b="1" dirty="0" smtClean="0"/>
              <a:t> </a:t>
            </a:r>
            <a:r>
              <a:rPr lang="cs-CZ" sz="2200" b="1" dirty="0" smtClean="0">
                <a:hlinkClick r:id="rId2"/>
              </a:rPr>
              <a:t>aaran@am.ub.es</a:t>
            </a:r>
            <a:endParaRPr lang="en-US" sz="2200" b="1" dirty="0" smtClean="0"/>
          </a:p>
          <a:p>
            <a:pPr>
              <a:buFont typeface="Arial" charset="0"/>
              <a:buNone/>
            </a:pPr>
            <a:endParaRPr lang="cs-CZ" sz="2200" b="1" dirty="0" smtClean="0"/>
          </a:p>
          <a:p>
            <a:pPr>
              <a:buFont typeface="Arial" charset="0"/>
              <a:buNone/>
            </a:pPr>
            <a:r>
              <a:rPr lang="cs-CZ" sz="2200" b="1" dirty="0" err="1" smtClean="0"/>
              <a:t>Anil</a:t>
            </a:r>
            <a:r>
              <a:rPr lang="cs-CZ" sz="2200" b="1" dirty="0" smtClean="0"/>
              <a:t> </a:t>
            </a:r>
            <a:r>
              <a:rPr lang="cs-CZ" sz="2200" b="1" dirty="0" err="1" smtClean="0"/>
              <a:t>Bhardwaj</a:t>
            </a:r>
            <a:r>
              <a:rPr lang="cs-CZ" sz="2200" b="1" dirty="0" smtClean="0"/>
              <a:t>, </a:t>
            </a:r>
          </a:p>
          <a:p>
            <a:pPr>
              <a:buFont typeface="Arial" charset="0"/>
              <a:buNone/>
            </a:pPr>
            <a:r>
              <a:rPr lang="cs-CZ" sz="2200" b="1" dirty="0" err="1" smtClean="0"/>
              <a:t>Space</a:t>
            </a:r>
            <a:r>
              <a:rPr lang="cs-CZ" sz="2200" b="1" dirty="0" smtClean="0"/>
              <a:t> </a:t>
            </a:r>
            <a:r>
              <a:rPr lang="cs-CZ" sz="2200" b="1" dirty="0" err="1" smtClean="0"/>
              <a:t>Physics</a:t>
            </a:r>
            <a:r>
              <a:rPr lang="cs-CZ" sz="2200" b="1" dirty="0" smtClean="0"/>
              <a:t> </a:t>
            </a:r>
            <a:r>
              <a:rPr lang="cs-CZ" sz="2200" b="1" dirty="0" err="1" smtClean="0"/>
              <a:t>Laboratory</a:t>
            </a:r>
            <a:r>
              <a:rPr lang="cs-CZ" sz="2200" b="1" dirty="0" smtClean="0"/>
              <a:t>, </a:t>
            </a:r>
            <a:r>
              <a:rPr lang="cs-CZ" sz="2200" b="1" dirty="0" err="1" smtClean="0"/>
              <a:t>Vikram</a:t>
            </a:r>
            <a:r>
              <a:rPr lang="cs-CZ" sz="2200" b="1" dirty="0" smtClean="0"/>
              <a:t> </a:t>
            </a:r>
            <a:r>
              <a:rPr lang="cs-CZ" sz="2200" b="1" dirty="0" err="1" smtClean="0"/>
              <a:t>Sarabhai</a:t>
            </a:r>
            <a:r>
              <a:rPr lang="cs-CZ" sz="2200" b="1" dirty="0" smtClean="0"/>
              <a:t> </a:t>
            </a:r>
            <a:r>
              <a:rPr lang="cs-CZ" sz="2200" b="1" dirty="0" err="1" smtClean="0"/>
              <a:t>Space</a:t>
            </a:r>
            <a:r>
              <a:rPr lang="cs-CZ" sz="2200" b="1" dirty="0" smtClean="0"/>
              <a:t> Centre, </a:t>
            </a:r>
            <a:r>
              <a:rPr lang="cs-CZ" sz="2200" b="1" dirty="0" err="1" smtClean="0"/>
              <a:t>Trivandrum</a:t>
            </a:r>
            <a:r>
              <a:rPr lang="cs-CZ" sz="2200" b="1" dirty="0" smtClean="0"/>
              <a:t> 695022, India.</a:t>
            </a:r>
          </a:p>
          <a:p>
            <a:pPr>
              <a:buFont typeface="Arial" charset="0"/>
              <a:buNone/>
            </a:pPr>
            <a:r>
              <a:rPr lang="cs-CZ" sz="2200" b="1" dirty="0" err="1" smtClean="0">
                <a:hlinkClick r:id="rId3"/>
              </a:rPr>
              <a:t>Anil</a:t>
            </a:r>
            <a:r>
              <a:rPr lang="cs-CZ" sz="2200" b="1" dirty="0" smtClean="0">
                <a:hlinkClick r:id="rId3"/>
              </a:rPr>
              <a:t>_</a:t>
            </a:r>
            <a:r>
              <a:rPr lang="cs-CZ" sz="2200" b="1" dirty="0" err="1" smtClean="0">
                <a:hlinkClick r:id="rId3"/>
              </a:rPr>
              <a:t>Bhardwaj</a:t>
            </a:r>
            <a:r>
              <a:rPr lang="cs-CZ" sz="2200" b="1" dirty="0" smtClean="0">
                <a:hlinkClick r:id="rId3"/>
              </a:rPr>
              <a:t>@</a:t>
            </a:r>
            <a:r>
              <a:rPr lang="cs-CZ" sz="2200" b="1" dirty="0" err="1" smtClean="0">
                <a:hlinkClick r:id="rId3"/>
              </a:rPr>
              <a:t>vssc.gov.in</a:t>
            </a:r>
            <a:endParaRPr lang="cs-CZ" sz="2200" b="1" dirty="0" smtClean="0"/>
          </a:p>
          <a:p>
            <a:pPr>
              <a:buFont typeface="Arial" charset="0"/>
              <a:buNone/>
            </a:pPr>
            <a:endParaRPr lang="cs-CZ" sz="2200" b="1" dirty="0" smtClean="0"/>
          </a:p>
          <a:p>
            <a:pPr>
              <a:buFont typeface="Arial" charset="0"/>
              <a:buNone/>
            </a:pPr>
            <a:r>
              <a:rPr lang="cs-CZ" sz="2200" b="1" dirty="0" smtClean="0"/>
              <a:t>Murray </a:t>
            </a:r>
            <a:r>
              <a:rPr lang="cs-CZ" sz="2200" b="1" dirty="0" err="1" smtClean="0"/>
              <a:t>Dryer</a:t>
            </a:r>
            <a:r>
              <a:rPr lang="cs-CZ" sz="2200" b="1" dirty="0" smtClean="0"/>
              <a:t>, </a:t>
            </a:r>
          </a:p>
          <a:p>
            <a:pPr>
              <a:buFont typeface="Arial" charset="0"/>
              <a:buNone/>
            </a:pPr>
            <a:r>
              <a:rPr lang="cs-CZ" sz="2200" b="1" dirty="0" smtClean="0"/>
              <a:t>NOAA </a:t>
            </a:r>
            <a:r>
              <a:rPr lang="cs-CZ" sz="2200" b="1" dirty="0" err="1" smtClean="0"/>
              <a:t>Space</a:t>
            </a:r>
            <a:r>
              <a:rPr lang="cs-CZ" sz="2200" b="1" dirty="0" smtClean="0"/>
              <a:t> </a:t>
            </a:r>
            <a:r>
              <a:rPr lang="cs-CZ" sz="2200" b="1" dirty="0" err="1" smtClean="0"/>
              <a:t>Weather</a:t>
            </a:r>
            <a:r>
              <a:rPr lang="cs-CZ" sz="2200" b="1" dirty="0" smtClean="0"/>
              <a:t> </a:t>
            </a:r>
            <a:r>
              <a:rPr lang="cs-CZ" sz="2200" b="1" dirty="0" err="1" smtClean="0"/>
              <a:t>Prediction</a:t>
            </a:r>
            <a:r>
              <a:rPr lang="cs-CZ" sz="2200" b="1" dirty="0" smtClean="0"/>
              <a:t> Centre (RET.), </a:t>
            </a:r>
          </a:p>
          <a:p>
            <a:pPr>
              <a:buFont typeface="Arial" charset="0"/>
              <a:buNone/>
            </a:pPr>
            <a:r>
              <a:rPr lang="cs-CZ" sz="2200" b="1" dirty="0" smtClean="0"/>
              <a:t>BOULDER Colorado, 80305, USA. </a:t>
            </a:r>
          </a:p>
          <a:p>
            <a:pPr>
              <a:buFont typeface="Arial" charset="0"/>
              <a:buNone/>
            </a:pPr>
            <a:r>
              <a:rPr lang="cs-CZ" sz="2200" b="1" dirty="0" smtClean="0">
                <a:hlinkClick r:id="rId4"/>
              </a:rPr>
              <a:t>MurrayDryer@msn.com</a:t>
            </a:r>
            <a:endParaRPr lang="en-US" sz="2200" b="1" dirty="0" smtClean="0"/>
          </a:p>
          <a:p>
            <a:pPr>
              <a:buFont typeface="Arial" charset="0"/>
              <a:buNone/>
            </a:pPr>
            <a:endParaRPr lang="cs-CZ" sz="22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txBox="1">
            <a:spLocks noChangeArrowheads="1"/>
          </p:cNvSpPr>
          <p:nvPr/>
        </p:nvSpPr>
        <p:spPr bwMode="auto">
          <a:xfrm>
            <a:off x="0" y="428625"/>
            <a:ext cx="6876256" cy="1071563"/>
          </a:xfrm>
          <a:prstGeom prst="rect">
            <a:avLst/>
          </a:prstGeom>
          <a:noFill/>
          <a:ln w="9525">
            <a:noFill/>
            <a:miter lim="800000"/>
            <a:headEnd/>
            <a:tailEnd/>
          </a:ln>
        </p:spPr>
        <p:txBody>
          <a:bodyPr/>
          <a:lstStyle/>
          <a:p>
            <a:pPr algn="ctr" eaLnBrk="0" hangingPunct="0"/>
            <a:r>
              <a:rPr lang="en-US" sz="3200" b="1" i="1" dirty="0" smtClean="0">
                <a:solidFill>
                  <a:srgbClr val="000099"/>
                </a:solidFill>
                <a:latin typeface="Arial" charset="0"/>
                <a:cs typeface="Arial" charset="0"/>
              </a:rPr>
              <a:t>Personnel invited to join SG 1.15 </a:t>
            </a:r>
            <a:endParaRPr lang="en-US" sz="3200" b="1" i="1" dirty="0">
              <a:solidFill>
                <a:srgbClr val="000099"/>
              </a:solidFill>
              <a:latin typeface="Arial" charset="0"/>
              <a:cs typeface="Arial" charset="0"/>
            </a:endParaRPr>
          </a:p>
        </p:txBody>
      </p:sp>
      <p:sp>
        <p:nvSpPr>
          <p:cNvPr id="7171" name="Rectangle 3"/>
          <p:cNvSpPr txBox="1">
            <a:spLocks noChangeArrowheads="1"/>
          </p:cNvSpPr>
          <p:nvPr/>
        </p:nvSpPr>
        <p:spPr bwMode="auto">
          <a:xfrm>
            <a:off x="539552" y="1340768"/>
            <a:ext cx="8352927" cy="4002087"/>
          </a:xfrm>
          <a:prstGeom prst="rect">
            <a:avLst/>
          </a:prstGeom>
          <a:noFill/>
          <a:ln w="9525">
            <a:noFill/>
            <a:miter lim="800000"/>
            <a:headEnd/>
            <a:tailEnd/>
          </a:ln>
        </p:spPr>
        <p:txBody>
          <a:bodyPr/>
          <a:lstStyle/>
          <a:p>
            <a:pPr>
              <a:buFont typeface="Arial" charset="0"/>
              <a:buNone/>
            </a:pPr>
            <a:r>
              <a:rPr lang="cs-CZ" sz="2200" b="1" dirty="0" err="1" smtClean="0"/>
              <a:t>Bernie</a:t>
            </a:r>
            <a:r>
              <a:rPr lang="cs-CZ" sz="2200" b="1" dirty="0" smtClean="0"/>
              <a:t> Jackson,  </a:t>
            </a:r>
          </a:p>
          <a:p>
            <a:pPr>
              <a:buFont typeface="Arial" charset="0"/>
              <a:buNone/>
            </a:pPr>
            <a:r>
              <a:rPr lang="cs-CZ" sz="2200" b="1" dirty="0" smtClean="0"/>
              <a:t>University </a:t>
            </a:r>
            <a:r>
              <a:rPr lang="cs-CZ" sz="2200" b="1" dirty="0" err="1" smtClean="0"/>
              <a:t>of</a:t>
            </a:r>
            <a:r>
              <a:rPr lang="cs-CZ" sz="2200" b="1" dirty="0" smtClean="0"/>
              <a:t> </a:t>
            </a:r>
            <a:r>
              <a:rPr lang="cs-CZ" sz="2200" b="1" dirty="0" err="1" smtClean="0"/>
              <a:t>California</a:t>
            </a:r>
            <a:r>
              <a:rPr lang="cs-CZ" sz="2200" b="1" dirty="0" smtClean="0"/>
              <a:t> </a:t>
            </a:r>
            <a:r>
              <a:rPr lang="cs-CZ" sz="2200" b="1" dirty="0" err="1" smtClean="0"/>
              <a:t>at</a:t>
            </a:r>
            <a:r>
              <a:rPr lang="cs-CZ" sz="2200" b="1" dirty="0" smtClean="0"/>
              <a:t> San </a:t>
            </a:r>
            <a:r>
              <a:rPr lang="cs-CZ" sz="2200" b="1" dirty="0" err="1" smtClean="0"/>
              <a:t>Diego</a:t>
            </a:r>
            <a:r>
              <a:rPr lang="cs-CZ" sz="2200" b="1" dirty="0" smtClean="0"/>
              <a:t>,CASS/ UCSD 0424, 9500 </a:t>
            </a:r>
            <a:r>
              <a:rPr lang="cs-CZ" sz="2200" b="1" dirty="0" err="1" smtClean="0"/>
              <a:t>Gilman</a:t>
            </a:r>
            <a:r>
              <a:rPr lang="cs-CZ" sz="2200" b="1" dirty="0" smtClean="0"/>
              <a:t> Drive, La </a:t>
            </a:r>
            <a:r>
              <a:rPr lang="cs-CZ" sz="2200" b="1" dirty="0" err="1" smtClean="0"/>
              <a:t>Jolla</a:t>
            </a:r>
            <a:r>
              <a:rPr lang="cs-CZ" sz="2200" b="1" dirty="0" smtClean="0"/>
              <a:t>, CA 92093-0424,   USA. </a:t>
            </a:r>
            <a:endParaRPr lang="en-US" sz="2200" b="1" dirty="0" smtClean="0"/>
          </a:p>
          <a:p>
            <a:pPr>
              <a:buFont typeface="Arial" charset="0"/>
              <a:buNone/>
            </a:pPr>
            <a:r>
              <a:rPr lang="cs-CZ" sz="2200" b="1" dirty="0" smtClean="0">
                <a:hlinkClick r:id="rId2"/>
              </a:rPr>
              <a:t>bvjackson@ucsd.edu</a:t>
            </a:r>
            <a:endParaRPr lang="en-US" sz="2200" b="1" dirty="0" smtClean="0"/>
          </a:p>
          <a:p>
            <a:pPr>
              <a:buFont typeface="Arial" charset="0"/>
              <a:buNone/>
            </a:pPr>
            <a:endParaRPr lang="cs-CZ" sz="2200" b="1" dirty="0" smtClean="0"/>
          </a:p>
          <a:p>
            <a:pPr>
              <a:buFont typeface="Arial" charset="0"/>
              <a:buNone/>
            </a:pPr>
            <a:r>
              <a:rPr lang="cs-CZ" sz="2200" b="1" dirty="0" smtClean="0"/>
              <a:t>Patricia </a:t>
            </a:r>
            <a:r>
              <a:rPr lang="cs-CZ" sz="2200" b="1" dirty="0" err="1" smtClean="0"/>
              <a:t>Goncalves</a:t>
            </a:r>
            <a:r>
              <a:rPr lang="cs-CZ" sz="2200" b="1" dirty="0" smtClean="0"/>
              <a:t>,</a:t>
            </a:r>
            <a:endParaRPr lang="en-US" sz="2200" b="1" dirty="0" smtClean="0"/>
          </a:p>
          <a:p>
            <a:pPr>
              <a:buFont typeface="Arial" charset="0"/>
              <a:buNone/>
            </a:pPr>
            <a:r>
              <a:rPr lang="cs-CZ" sz="2200" b="1" dirty="0" err="1" smtClean="0"/>
              <a:t>Laboratorio</a:t>
            </a:r>
            <a:r>
              <a:rPr lang="cs-CZ" sz="2200" b="1" dirty="0" smtClean="0"/>
              <a:t> de </a:t>
            </a:r>
            <a:r>
              <a:rPr lang="cs-CZ" sz="2200" b="1" dirty="0" err="1" smtClean="0"/>
              <a:t>Instrumentacao</a:t>
            </a:r>
            <a:r>
              <a:rPr lang="cs-CZ" sz="2200" b="1" dirty="0" smtClean="0"/>
              <a:t> e </a:t>
            </a:r>
            <a:r>
              <a:rPr lang="cs-CZ" sz="2200" b="1" dirty="0" err="1" smtClean="0"/>
              <a:t>Fisica</a:t>
            </a:r>
            <a:r>
              <a:rPr lang="cs-CZ" sz="2200" b="1" dirty="0" smtClean="0"/>
              <a:t> </a:t>
            </a:r>
            <a:r>
              <a:rPr lang="cs-CZ" sz="2200" b="1" dirty="0" err="1" smtClean="0"/>
              <a:t>Experimental</a:t>
            </a:r>
            <a:r>
              <a:rPr lang="cs-CZ" sz="2200" b="1" dirty="0" smtClean="0"/>
              <a:t> de </a:t>
            </a:r>
            <a:r>
              <a:rPr lang="cs-CZ" sz="2200" b="1" dirty="0" err="1" smtClean="0"/>
              <a:t>Particulas</a:t>
            </a:r>
            <a:r>
              <a:rPr lang="cs-CZ" sz="2200" b="1" dirty="0" smtClean="0"/>
              <a:t> (LIP),  </a:t>
            </a:r>
            <a:r>
              <a:rPr lang="cs-CZ" sz="2200" b="1" dirty="0" err="1" smtClean="0"/>
              <a:t>Av</a:t>
            </a:r>
            <a:r>
              <a:rPr lang="cs-CZ" sz="2200" b="1" dirty="0" smtClean="0"/>
              <a:t>. </a:t>
            </a:r>
            <a:r>
              <a:rPr lang="cs-CZ" sz="2200" b="1" dirty="0" err="1" smtClean="0"/>
              <a:t>Elias</a:t>
            </a:r>
            <a:r>
              <a:rPr lang="cs-CZ" sz="2200" b="1" dirty="0" smtClean="0"/>
              <a:t> </a:t>
            </a:r>
            <a:r>
              <a:rPr lang="cs-CZ" sz="2200" b="1" dirty="0" err="1" smtClean="0"/>
              <a:t>Garcia</a:t>
            </a:r>
            <a:r>
              <a:rPr lang="cs-CZ" sz="2200" b="1" dirty="0" smtClean="0"/>
              <a:t>,  14-1, 1000-149, </a:t>
            </a:r>
            <a:r>
              <a:rPr lang="cs-CZ" sz="2200" b="1" dirty="0" err="1" smtClean="0"/>
              <a:t>Lisboa</a:t>
            </a:r>
            <a:r>
              <a:rPr lang="cs-CZ" sz="2200" b="1" dirty="0" smtClean="0"/>
              <a:t>, Portugal.</a:t>
            </a:r>
          </a:p>
          <a:p>
            <a:pPr>
              <a:buFont typeface="Arial" charset="0"/>
              <a:buNone/>
            </a:pPr>
            <a:r>
              <a:rPr lang="cs-CZ" sz="2200" b="1" dirty="0" smtClean="0">
                <a:hlinkClick r:id="rId3"/>
              </a:rPr>
              <a:t>patricia.goncalves@math.tecnico.ulisboa.pt</a:t>
            </a:r>
            <a:endParaRPr lang="en-US" sz="2200" b="1" dirty="0" smtClean="0"/>
          </a:p>
          <a:p>
            <a:pPr>
              <a:buFont typeface="Arial" charset="0"/>
              <a:buNone/>
            </a:pPr>
            <a:endParaRPr lang="cs-CZ" sz="2200" b="1" dirty="0" smtClean="0"/>
          </a:p>
          <a:p>
            <a:pPr>
              <a:buFont typeface="Arial" charset="0"/>
              <a:buNone/>
            </a:pPr>
            <a:r>
              <a:rPr lang="cs-CZ" sz="2200" b="1" dirty="0" err="1" smtClean="0"/>
              <a:t>Piers</a:t>
            </a:r>
            <a:r>
              <a:rPr lang="cs-CZ" sz="2200" b="1" dirty="0" smtClean="0"/>
              <a:t> </a:t>
            </a:r>
            <a:r>
              <a:rPr lang="cs-CZ" sz="2200" b="1" dirty="0" err="1" smtClean="0"/>
              <a:t>Jiggens</a:t>
            </a:r>
            <a:r>
              <a:rPr lang="cs-CZ" sz="2200" b="1" dirty="0" smtClean="0"/>
              <a:t>,</a:t>
            </a:r>
          </a:p>
          <a:p>
            <a:pPr>
              <a:buFont typeface="Arial" charset="0"/>
              <a:buNone/>
            </a:pPr>
            <a:r>
              <a:rPr lang="cs-CZ" sz="2200" b="1" dirty="0" err="1" smtClean="0"/>
              <a:t>Space</a:t>
            </a:r>
            <a:r>
              <a:rPr lang="cs-CZ" sz="2200" b="1" dirty="0" smtClean="0"/>
              <a:t> </a:t>
            </a:r>
            <a:r>
              <a:rPr lang="cs-CZ" sz="2200" b="1" dirty="0" err="1" smtClean="0"/>
              <a:t>environment</a:t>
            </a:r>
            <a:r>
              <a:rPr lang="cs-CZ" sz="2200" b="1" dirty="0" smtClean="0"/>
              <a:t> </a:t>
            </a:r>
            <a:r>
              <a:rPr lang="cs-CZ" sz="2200" b="1" dirty="0" err="1" smtClean="0"/>
              <a:t>and</a:t>
            </a:r>
            <a:r>
              <a:rPr lang="cs-CZ" sz="2200" b="1" dirty="0" smtClean="0"/>
              <a:t> </a:t>
            </a:r>
            <a:r>
              <a:rPr lang="cs-CZ" sz="2200" b="1" dirty="0" err="1" smtClean="0"/>
              <a:t>effects</a:t>
            </a:r>
            <a:r>
              <a:rPr lang="cs-CZ" sz="2200" b="1" dirty="0" smtClean="0"/>
              <a:t> </a:t>
            </a:r>
            <a:r>
              <a:rPr lang="cs-CZ" sz="2200" b="1" dirty="0" err="1" smtClean="0"/>
              <a:t>section</a:t>
            </a:r>
            <a:r>
              <a:rPr lang="cs-CZ" sz="2200" b="1" dirty="0" smtClean="0"/>
              <a:t>, ESTEC, </a:t>
            </a:r>
            <a:r>
              <a:rPr lang="cs-CZ" sz="2200" b="1" dirty="0" err="1" smtClean="0"/>
              <a:t>Noordwijk</a:t>
            </a:r>
            <a:r>
              <a:rPr lang="cs-CZ" sz="2200" b="1" dirty="0" smtClean="0"/>
              <a:t>, </a:t>
            </a:r>
            <a:r>
              <a:rPr lang="cs-CZ" sz="2200" b="1" dirty="0" err="1" smtClean="0"/>
              <a:t>The</a:t>
            </a:r>
            <a:r>
              <a:rPr lang="cs-CZ" sz="2200" b="1" dirty="0" smtClean="0"/>
              <a:t> </a:t>
            </a:r>
            <a:r>
              <a:rPr lang="cs-CZ" sz="2200" b="1" dirty="0" err="1" smtClean="0"/>
              <a:t>Netherlands</a:t>
            </a:r>
            <a:r>
              <a:rPr lang="cs-CZ" sz="2200" b="1" dirty="0" smtClean="0"/>
              <a:t>.</a:t>
            </a:r>
          </a:p>
          <a:p>
            <a:pPr>
              <a:buFont typeface="Arial" charset="0"/>
              <a:buNone/>
            </a:pPr>
            <a:r>
              <a:rPr lang="cs-CZ" sz="2200" b="1" dirty="0" err="1" smtClean="0">
                <a:hlinkClick r:id="rId4"/>
              </a:rPr>
              <a:t>piers.jiggens</a:t>
            </a:r>
            <a:r>
              <a:rPr lang="cs-CZ" sz="2200" b="1" dirty="0" smtClean="0">
                <a:hlinkClick r:id="rId4"/>
              </a:rPr>
              <a:t>@esa.</a:t>
            </a:r>
            <a:r>
              <a:rPr lang="cs-CZ" sz="2200" b="1" dirty="0" err="1" smtClean="0">
                <a:hlinkClick r:id="rId4"/>
              </a:rPr>
              <a:t>int</a:t>
            </a:r>
            <a:endParaRPr lang="cs-CZ" sz="2200" b="1" dirty="0" smtClean="0"/>
          </a:p>
          <a:p>
            <a:pPr indent="265113">
              <a:buFont typeface="Arial" charset="0"/>
              <a:buNone/>
            </a:pPr>
            <a:endParaRPr lang="cs-CZ" sz="22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txBox="1">
            <a:spLocks noChangeArrowheads="1"/>
          </p:cNvSpPr>
          <p:nvPr/>
        </p:nvSpPr>
        <p:spPr bwMode="auto">
          <a:xfrm>
            <a:off x="0" y="428625"/>
            <a:ext cx="6876256" cy="1071563"/>
          </a:xfrm>
          <a:prstGeom prst="rect">
            <a:avLst/>
          </a:prstGeom>
          <a:noFill/>
          <a:ln w="9525">
            <a:noFill/>
            <a:miter lim="800000"/>
            <a:headEnd/>
            <a:tailEnd/>
          </a:ln>
        </p:spPr>
        <p:txBody>
          <a:bodyPr/>
          <a:lstStyle/>
          <a:p>
            <a:pPr algn="ctr" eaLnBrk="0" hangingPunct="0"/>
            <a:r>
              <a:rPr lang="en-US" sz="3200" b="1" i="1" dirty="0" smtClean="0">
                <a:solidFill>
                  <a:srgbClr val="000099"/>
                </a:solidFill>
                <a:latin typeface="Arial" charset="0"/>
                <a:cs typeface="Arial" charset="0"/>
              </a:rPr>
              <a:t>Personnel invited to join SG 1.15 </a:t>
            </a:r>
            <a:endParaRPr lang="en-US" sz="3200" b="1" i="1" dirty="0">
              <a:solidFill>
                <a:srgbClr val="000099"/>
              </a:solidFill>
              <a:latin typeface="Arial" charset="0"/>
              <a:cs typeface="Arial" charset="0"/>
            </a:endParaRPr>
          </a:p>
        </p:txBody>
      </p:sp>
      <p:sp>
        <p:nvSpPr>
          <p:cNvPr id="7171" name="Rectangle 3"/>
          <p:cNvSpPr txBox="1">
            <a:spLocks noChangeArrowheads="1"/>
          </p:cNvSpPr>
          <p:nvPr/>
        </p:nvSpPr>
        <p:spPr bwMode="auto">
          <a:xfrm>
            <a:off x="539552" y="1340768"/>
            <a:ext cx="8352927" cy="4002087"/>
          </a:xfrm>
          <a:prstGeom prst="rect">
            <a:avLst/>
          </a:prstGeom>
          <a:noFill/>
          <a:ln w="9525">
            <a:noFill/>
            <a:miter lim="800000"/>
            <a:headEnd/>
            <a:tailEnd/>
          </a:ln>
        </p:spPr>
        <p:txBody>
          <a:bodyPr/>
          <a:lstStyle/>
          <a:p>
            <a:pPr>
              <a:buFont typeface="Arial" charset="0"/>
              <a:buNone/>
            </a:pPr>
            <a:r>
              <a:rPr lang="cs-CZ" sz="2200" b="1" dirty="0" err="1" smtClean="0"/>
              <a:t>Susan</a:t>
            </a:r>
            <a:r>
              <a:rPr lang="cs-CZ" sz="2200" b="1" dirty="0" smtClean="0"/>
              <a:t> </a:t>
            </a:r>
            <a:r>
              <a:rPr lang="cs-CZ" sz="2200" b="1" dirty="0" err="1" smtClean="0"/>
              <a:t>McKenna</a:t>
            </a:r>
            <a:r>
              <a:rPr lang="cs-CZ" sz="2200" b="1" dirty="0" smtClean="0"/>
              <a:t>-</a:t>
            </a:r>
            <a:r>
              <a:rPr lang="cs-CZ" sz="2200" b="1" dirty="0" err="1" smtClean="0"/>
              <a:t>Lawlor</a:t>
            </a:r>
            <a:r>
              <a:rPr lang="cs-CZ" sz="2200" b="1" dirty="0" smtClean="0"/>
              <a:t>,</a:t>
            </a:r>
          </a:p>
          <a:p>
            <a:pPr>
              <a:buFont typeface="Arial" charset="0"/>
              <a:buNone/>
            </a:pPr>
            <a:r>
              <a:rPr lang="cs-CZ" sz="2200" b="1" dirty="0" err="1" smtClean="0"/>
              <a:t>Space</a:t>
            </a:r>
            <a:r>
              <a:rPr lang="cs-CZ" sz="2200" b="1" dirty="0" smtClean="0"/>
              <a:t> Technology </a:t>
            </a:r>
            <a:r>
              <a:rPr lang="cs-CZ" sz="2200" b="1" dirty="0" err="1" smtClean="0"/>
              <a:t>Ireland</a:t>
            </a:r>
            <a:r>
              <a:rPr lang="cs-CZ" sz="2200" b="1" dirty="0" smtClean="0"/>
              <a:t> Ltd., </a:t>
            </a:r>
            <a:r>
              <a:rPr lang="cs-CZ" sz="2200" b="1" dirty="0" err="1" smtClean="0"/>
              <a:t>Maynooth</a:t>
            </a:r>
            <a:r>
              <a:rPr lang="cs-CZ" sz="2200" b="1" dirty="0" smtClean="0"/>
              <a:t> University, </a:t>
            </a:r>
            <a:r>
              <a:rPr lang="cs-CZ" sz="2200" b="1" dirty="0" err="1" smtClean="0"/>
              <a:t>Maynooth</a:t>
            </a:r>
            <a:r>
              <a:rPr lang="cs-CZ" sz="2200" b="1" dirty="0" smtClean="0"/>
              <a:t> Co. </a:t>
            </a:r>
            <a:r>
              <a:rPr lang="cs-CZ" sz="2200" b="1" dirty="0" err="1" smtClean="0"/>
              <a:t>Kildare</a:t>
            </a:r>
            <a:r>
              <a:rPr lang="cs-CZ" sz="2200" b="1" dirty="0" smtClean="0"/>
              <a:t>, </a:t>
            </a:r>
            <a:r>
              <a:rPr lang="cs-CZ" sz="2200" b="1" dirty="0" err="1" smtClean="0"/>
              <a:t>Ireland</a:t>
            </a:r>
            <a:r>
              <a:rPr lang="cs-CZ" sz="2200" b="1" dirty="0" smtClean="0"/>
              <a:t>.</a:t>
            </a:r>
          </a:p>
          <a:p>
            <a:pPr>
              <a:buFont typeface="Arial" charset="0"/>
              <a:buNone/>
            </a:pPr>
            <a:r>
              <a:rPr lang="cs-CZ" sz="2200" b="1" dirty="0" err="1" smtClean="0">
                <a:hlinkClick r:id="rId2"/>
              </a:rPr>
              <a:t>stil</a:t>
            </a:r>
            <a:r>
              <a:rPr lang="cs-CZ" sz="2200" b="1" dirty="0" smtClean="0">
                <a:hlinkClick r:id="rId2"/>
              </a:rPr>
              <a:t>@</a:t>
            </a:r>
            <a:r>
              <a:rPr lang="cs-CZ" sz="2200" b="1" dirty="0" err="1" smtClean="0">
                <a:hlinkClick r:id="rId2"/>
              </a:rPr>
              <a:t>nuim.ie</a:t>
            </a:r>
            <a:endParaRPr lang="cs-CZ" sz="2200" b="1" dirty="0" smtClean="0"/>
          </a:p>
          <a:p>
            <a:pPr>
              <a:buFont typeface="Arial" charset="0"/>
              <a:buNone/>
            </a:pPr>
            <a:endParaRPr lang="cs-CZ" sz="2200" b="1" dirty="0" smtClean="0"/>
          </a:p>
          <a:p>
            <a:pPr>
              <a:buFont typeface="Arial" charset="0"/>
              <a:buNone/>
            </a:pPr>
            <a:r>
              <a:rPr lang="cs-CZ" sz="2200" b="1" dirty="0" err="1" smtClean="0"/>
              <a:t>Ralph</a:t>
            </a:r>
            <a:r>
              <a:rPr lang="cs-CZ" sz="2200" b="1" dirty="0" smtClean="0"/>
              <a:t> </a:t>
            </a:r>
            <a:r>
              <a:rPr lang="cs-CZ" sz="2200" b="1" dirty="0" err="1" smtClean="0"/>
              <a:t>McNutt</a:t>
            </a:r>
            <a:r>
              <a:rPr lang="cs-CZ" sz="2200" b="1" dirty="0" smtClean="0"/>
              <a:t> , </a:t>
            </a:r>
          </a:p>
          <a:p>
            <a:pPr>
              <a:buFont typeface="Arial" charset="0"/>
              <a:buNone/>
            </a:pPr>
            <a:r>
              <a:rPr lang="cs-CZ" sz="2200" b="1" dirty="0" err="1" smtClean="0"/>
              <a:t>Johns</a:t>
            </a:r>
            <a:r>
              <a:rPr lang="cs-CZ" sz="2200" b="1" dirty="0" smtClean="0"/>
              <a:t> </a:t>
            </a:r>
            <a:r>
              <a:rPr lang="cs-CZ" sz="2200" b="1" dirty="0" err="1" smtClean="0"/>
              <a:t>Hopkins</a:t>
            </a:r>
            <a:r>
              <a:rPr lang="cs-CZ" sz="2200" b="1" dirty="0" smtClean="0"/>
              <a:t> University, </a:t>
            </a:r>
            <a:r>
              <a:rPr lang="cs-CZ" sz="2200" b="1" dirty="0" err="1" smtClean="0"/>
              <a:t>Applied</a:t>
            </a:r>
            <a:r>
              <a:rPr lang="cs-CZ" sz="2200" b="1" dirty="0" smtClean="0"/>
              <a:t> </a:t>
            </a:r>
            <a:r>
              <a:rPr lang="cs-CZ" sz="2200" b="1" dirty="0" err="1" smtClean="0"/>
              <a:t>Physics</a:t>
            </a:r>
            <a:r>
              <a:rPr lang="cs-CZ" sz="2200" b="1" dirty="0" smtClean="0"/>
              <a:t> </a:t>
            </a:r>
            <a:r>
              <a:rPr lang="cs-CZ" sz="2200" b="1" dirty="0" err="1" smtClean="0"/>
              <a:t>Laboratory</a:t>
            </a:r>
            <a:r>
              <a:rPr lang="cs-CZ" sz="2200" b="1" dirty="0" smtClean="0"/>
              <a:t>, Baltimore, MD 21218, USA. </a:t>
            </a:r>
          </a:p>
          <a:p>
            <a:pPr>
              <a:buFont typeface="Arial" charset="0"/>
              <a:buNone/>
            </a:pPr>
            <a:r>
              <a:rPr lang="cs-CZ" sz="2200" b="1" dirty="0" smtClean="0">
                <a:hlinkClick r:id="rId3"/>
              </a:rPr>
              <a:t>Ralph.McNutt@jhuapl.edu</a:t>
            </a:r>
            <a:endParaRPr lang="en-US" sz="2200" b="1" dirty="0" smtClean="0"/>
          </a:p>
          <a:p>
            <a:pPr>
              <a:buFont typeface="Arial" charset="0"/>
              <a:buNone/>
            </a:pPr>
            <a:endParaRPr lang="cs-CZ" sz="2200" b="1" dirty="0" smtClean="0"/>
          </a:p>
          <a:p>
            <a:pPr>
              <a:buFont typeface="Arial" charset="0"/>
              <a:buNone/>
            </a:pPr>
            <a:r>
              <a:rPr lang="cs-CZ" sz="2200" b="1" dirty="0" err="1" smtClean="0"/>
              <a:t>Dusan</a:t>
            </a:r>
            <a:r>
              <a:rPr lang="cs-CZ" sz="2200" b="1" dirty="0" smtClean="0"/>
              <a:t> </a:t>
            </a:r>
            <a:r>
              <a:rPr lang="cs-CZ" sz="2200" b="1" dirty="0" err="1" smtClean="0"/>
              <a:t>Odstrcil</a:t>
            </a:r>
            <a:r>
              <a:rPr lang="cs-CZ" sz="2200" b="1" dirty="0" smtClean="0"/>
              <a:t>, </a:t>
            </a:r>
          </a:p>
          <a:p>
            <a:pPr>
              <a:buFont typeface="Arial" charset="0"/>
              <a:buNone/>
            </a:pPr>
            <a:r>
              <a:rPr lang="cs-CZ" sz="2200" b="1" dirty="0" err="1" smtClean="0"/>
              <a:t>Goddard</a:t>
            </a:r>
            <a:r>
              <a:rPr lang="cs-CZ" sz="2200" b="1" dirty="0" smtClean="0"/>
              <a:t> </a:t>
            </a:r>
            <a:r>
              <a:rPr lang="cs-CZ" sz="2200" b="1" dirty="0" err="1" smtClean="0"/>
              <a:t>Space</a:t>
            </a:r>
            <a:r>
              <a:rPr lang="cs-CZ" sz="2200" b="1" dirty="0" smtClean="0"/>
              <a:t> </a:t>
            </a:r>
            <a:r>
              <a:rPr lang="cs-CZ" sz="2200" b="1" dirty="0" err="1" smtClean="0"/>
              <a:t>Flight</a:t>
            </a:r>
            <a:r>
              <a:rPr lang="cs-CZ" sz="2200" b="1" dirty="0" smtClean="0"/>
              <a:t> Centre, 8800 </a:t>
            </a:r>
            <a:r>
              <a:rPr lang="cs-CZ" sz="2200" b="1" dirty="0" err="1" smtClean="0"/>
              <a:t>Greenbelt</a:t>
            </a:r>
            <a:r>
              <a:rPr lang="cs-CZ" sz="2200" b="1" dirty="0" smtClean="0"/>
              <a:t> </a:t>
            </a:r>
            <a:r>
              <a:rPr lang="cs-CZ" sz="2200" b="1" dirty="0" err="1" smtClean="0"/>
              <a:t>Rd</a:t>
            </a:r>
            <a:r>
              <a:rPr lang="cs-CZ" sz="2200" b="1" dirty="0" smtClean="0"/>
              <a:t>., Maryland 20771,  USA.</a:t>
            </a:r>
          </a:p>
          <a:p>
            <a:pPr>
              <a:buFont typeface="Arial" charset="0"/>
              <a:buNone/>
            </a:pPr>
            <a:r>
              <a:rPr lang="cs-CZ" sz="2200" b="1" dirty="0" err="1" smtClean="0">
                <a:hlinkClick r:id="rId4"/>
              </a:rPr>
              <a:t>dusan.odstrcil</a:t>
            </a:r>
            <a:r>
              <a:rPr lang="cs-CZ" sz="2200" b="1" dirty="0" smtClean="0">
                <a:hlinkClick r:id="rId4"/>
              </a:rPr>
              <a:t>@</a:t>
            </a:r>
            <a:r>
              <a:rPr lang="cs-CZ" sz="2200" b="1" dirty="0" err="1" smtClean="0">
                <a:hlinkClick r:id="rId4"/>
              </a:rPr>
              <a:t>gmail.com</a:t>
            </a:r>
            <a:endParaRPr lang="cs-CZ" sz="2200" b="1" dirty="0" smtClean="0"/>
          </a:p>
          <a:p>
            <a:pPr indent="265113">
              <a:buFont typeface="Arial" charset="0"/>
              <a:buNone/>
            </a:pPr>
            <a:endParaRPr lang="cs-CZ" sz="22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txBox="1">
            <a:spLocks noChangeArrowheads="1"/>
          </p:cNvSpPr>
          <p:nvPr/>
        </p:nvSpPr>
        <p:spPr bwMode="auto">
          <a:xfrm>
            <a:off x="0" y="428625"/>
            <a:ext cx="6876256" cy="1071563"/>
          </a:xfrm>
          <a:prstGeom prst="rect">
            <a:avLst/>
          </a:prstGeom>
          <a:noFill/>
          <a:ln w="9525">
            <a:noFill/>
            <a:miter lim="800000"/>
            <a:headEnd/>
            <a:tailEnd/>
          </a:ln>
        </p:spPr>
        <p:txBody>
          <a:bodyPr/>
          <a:lstStyle/>
          <a:p>
            <a:pPr algn="ctr" eaLnBrk="0" hangingPunct="0"/>
            <a:r>
              <a:rPr lang="en-US" sz="3200" b="1" i="1" dirty="0" smtClean="0">
                <a:solidFill>
                  <a:srgbClr val="000099"/>
                </a:solidFill>
                <a:latin typeface="Arial" charset="0"/>
                <a:cs typeface="Arial" charset="0"/>
              </a:rPr>
              <a:t>Personnel invited to join SG 1.15 </a:t>
            </a:r>
            <a:endParaRPr lang="en-US" sz="3200" b="1" i="1" dirty="0">
              <a:solidFill>
                <a:srgbClr val="000099"/>
              </a:solidFill>
              <a:latin typeface="Arial" charset="0"/>
              <a:cs typeface="Arial" charset="0"/>
            </a:endParaRPr>
          </a:p>
        </p:txBody>
      </p:sp>
      <p:sp>
        <p:nvSpPr>
          <p:cNvPr id="7171" name="Rectangle 3"/>
          <p:cNvSpPr txBox="1">
            <a:spLocks noChangeArrowheads="1"/>
          </p:cNvSpPr>
          <p:nvPr/>
        </p:nvSpPr>
        <p:spPr bwMode="auto">
          <a:xfrm>
            <a:off x="467544" y="1340768"/>
            <a:ext cx="8424935" cy="4002087"/>
          </a:xfrm>
          <a:prstGeom prst="rect">
            <a:avLst/>
          </a:prstGeom>
          <a:noFill/>
          <a:ln w="9525">
            <a:noFill/>
            <a:miter lim="800000"/>
            <a:headEnd/>
            <a:tailEnd/>
          </a:ln>
        </p:spPr>
        <p:txBody>
          <a:bodyPr/>
          <a:lstStyle/>
          <a:p>
            <a:pPr>
              <a:buFont typeface="Arial" charset="0"/>
              <a:buNone/>
            </a:pPr>
            <a:r>
              <a:rPr lang="cs-CZ" sz="2200" b="1" dirty="0" err="1" smtClean="0"/>
              <a:t>Terry</a:t>
            </a:r>
            <a:r>
              <a:rPr lang="cs-CZ" sz="2200" b="1" dirty="0" smtClean="0"/>
              <a:t> </a:t>
            </a:r>
            <a:r>
              <a:rPr lang="cs-CZ" sz="2200" b="1" dirty="0" err="1" smtClean="0"/>
              <a:t>Onsager</a:t>
            </a:r>
            <a:r>
              <a:rPr lang="cs-CZ" sz="2200" b="1" dirty="0" smtClean="0"/>
              <a:t>, </a:t>
            </a:r>
          </a:p>
          <a:p>
            <a:pPr>
              <a:buFont typeface="Arial" charset="0"/>
              <a:buNone/>
            </a:pPr>
            <a:r>
              <a:rPr lang="cs-CZ" sz="2200" b="1" dirty="0" err="1" smtClean="0"/>
              <a:t>Space</a:t>
            </a:r>
            <a:r>
              <a:rPr lang="cs-CZ" sz="2200" b="1" dirty="0" smtClean="0"/>
              <a:t>  </a:t>
            </a:r>
            <a:r>
              <a:rPr lang="cs-CZ" sz="2200" b="1" dirty="0" err="1" smtClean="0"/>
              <a:t>Weather</a:t>
            </a:r>
            <a:r>
              <a:rPr lang="cs-CZ" sz="2200" b="1" dirty="0" smtClean="0"/>
              <a:t> </a:t>
            </a:r>
            <a:r>
              <a:rPr lang="cs-CZ" sz="2200" b="1" dirty="0" err="1" smtClean="0"/>
              <a:t>Prediction</a:t>
            </a:r>
            <a:r>
              <a:rPr lang="cs-CZ" sz="2200" b="1" dirty="0" smtClean="0"/>
              <a:t> </a:t>
            </a:r>
            <a:r>
              <a:rPr lang="cs-CZ" sz="2200" b="1" dirty="0" err="1" smtClean="0"/>
              <a:t>Service</a:t>
            </a:r>
            <a:r>
              <a:rPr lang="cs-CZ" sz="2200" b="1" dirty="0" smtClean="0"/>
              <a:t>, NOAA, </a:t>
            </a:r>
            <a:r>
              <a:rPr lang="cs-CZ" sz="2200" b="1" dirty="0" err="1" smtClean="0"/>
              <a:t>Boulder</a:t>
            </a:r>
            <a:r>
              <a:rPr lang="cs-CZ" sz="2200" b="1" dirty="0" smtClean="0"/>
              <a:t>, Colorado, USA.  </a:t>
            </a:r>
          </a:p>
          <a:p>
            <a:pPr>
              <a:buFont typeface="Arial" charset="0"/>
              <a:buNone/>
            </a:pPr>
            <a:r>
              <a:rPr lang="cs-CZ" sz="2200" b="1" dirty="0" smtClean="0">
                <a:hlinkClick r:id="rId2"/>
              </a:rPr>
              <a:t>terry.onsager@noaa.gov</a:t>
            </a:r>
            <a:endParaRPr lang="en-US" sz="2200" b="1" dirty="0" smtClean="0"/>
          </a:p>
          <a:p>
            <a:pPr>
              <a:buFont typeface="Arial" charset="0"/>
              <a:buNone/>
            </a:pPr>
            <a:endParaRPr lang="cs-CZ" sz="2200" b="1" dirty="0" smtClean="0"/>
          </a:p>
          <a:p>
            <a:pPr>
              <a:buFont typeface="Arial" charset="0"/>
              <a:buNone/>
            </a:pPr>
            <a:r>
              <a:rPr lang="cs-CZ" sz="2200" b="1" dirty="0" smtClean="0"/>
              <a:t>Michael </a:t>
            </a:r>
            <a:r>
              <a:rPr lang="cs-CZ" sz="2200" b="1" dirty="0" err="1" smtClean="0"/>
              <a:t>Panasyuk</a:t>
            </a:r>
            <a:r>
              <a:rPr lang="cs-CZ" sz="2200" b="1" dirty="0" smtClean="0"/>
              <a:t>,</a:t>
            </a:r>
          </a:p>
          <a:p>
            <a:pPr>
              <a:buFont typeface="Arial" charset="0"/>
              <a:buNone/>
            </a:pPr>
            <a:r>
              <a:rPr lang="cs-CZ" sz="2200" b="1" dirty="0" err="1" smtClean="0"/>
              <a:t>Skobeltsyn</a:t>
            </a:r>
            <a:r>
              <a:rPr lang="cs-CZ" sz="2200" b="1" dirty="0" smtClean="0"/>
              <a:t>  Institute </a:t>
            </a:r>
            <a:r>
              <a:rPr lang="cs-CZ" sz="2200" b="1" dirty="0" err="1" smtClean="0"/>
              <a:t>of</a:t>
            </a:r>
            <a:r>
              <a:rPr lang="cs-CZ" sz="2200" b="1" dirty="0" smtClean="0"/>
              <a:t> </a:t>
            </a:r>
            <a:r>
              <a:rPr lang="cs-CZ" sz="2200" b="1" dirty="0" err="1" smtClean="0"/>
              <a:t>Nuclear</a:t>
            </a:r>
            <a:r>
              <a:rPr lang="cs-CZ" sz="2200" b="1" dirty="0" smtClean="0"/>
              <a:t> </a:t>
            </a:r>
            <a:r>
              <a:rPr lang="cs-CZ" sz="2200" b="1" dirty="0" err="1" smtClean="0"/>
              <a:t>Physics</a:t>
            </a:r>
            <a:r>
              <a:rPr lang="cs-CZ" sz="2200" b="1" dirty="0" smtClean="0"/>
              <a:t>, </a:t>
            </a:r>
            <a:r>
              <a:rPr lang="cs-CZ" sz="2200" b="1" dirty="0" err="1" smtClean="0"/>
              <a:t>Lomonosov</a:t>
            </a:r>
            <a:r>
              <a:rPr lang="cs-CZ" sz="2200" b="1" dirty="0" smtClean="0"/>
              <a:t> </a:t>
            </a:r>
            <a:r>
              <a:rPr lang="cs-CZ" sz="2200" b="1" dirty="0" err="1" smtClean="0"/>
              <a:t>Moscow</a:t>
            </a:r>
            <a:r>
              <a:rPr lang="cs-CZ" sz="2200" b="1" dirty="0" smtClean="0"/>
              <a:t> </a:t>
            </a:r>
            <a:r>
              <a:rPr lang="cs-CZ" sz="2200" b="1" dirty="0" err="1" smtClean="0"/>
              <a:t>State</a:t>
            </a:r>
            <a:r>
              <a:rPr lang="cs-CZ" sz="2200" b="1" dirty="0" smtClean="0"/>
              <a:t> University, </a:t>
            </a:r>
            <a:r>
              <a:rPr lang="cs-CZ" sz="2200" b="1" dirty="0" err="1" smtClean="0"/>
              <a:t>Moscow</a:t>
            </a:r>
            <a:r>
              <a:rPr lang="cs-CZ" sz="2200" b="1" dirty="0" smtClean="0"/>
              <a:t>, </a:t>
            </a:r>
            <a:r>
              <a:rPr lang="cs-CZ" sz="2200" b="1" dirty="0" err="1" smtClean="0"/>
              <a:t>Russia</a:t>
            </a:r>
            <a:r>
              <a:rPr lang="cs-CZ" sz="2200" b="1" dirty="0" smtClean="0"/>
              <a:t>.</a:t>
            </a:r>
          </a:p>
          <a:p>
            <a:pPr>
              <a:buFont typeface="Arial" charset="0"/>
              <a:buNone/>
            </a:pPr>
            <a:r>
              <a:rPr lang="cs-CZ" sz="2200" b="1" dirty="0" smtClean="0">
                <a:hlinkClick r:id="rId3"/>
              </a:rPr>
              <a:t>panasyuk@sinp.msu.ru</a:t>
            </a:r>
            <a:endParaRPr lang="en-US" sz="2200" b="1" dirty="0" smtClean="0"/>
          </a:p>
          <a:p>
            <a:pPr>
              <a:buFont typeface="Arial" charset="0"/>
              <a:buNone/>
            </a:pPr>
            <a:endParaRPr lang="cs-CZ" sz="2200" b="1" dirty="0" smtClean="0"/>
          </a:p>
          <a:p>
            <a:pPr>
              <a:buFont typeface="Arial" charset="0"/>
              <a:buNone/>
            </a:pPr>
            <a:r>
              <a:rPr lang="cs-CZ" sz="2200" b="1" dirty="0" err="1" smtClean="0"/>
              <a:t>Guenther</a:t>
            </a:r>
            <a:r>
              <a:rPr lang="cs-CZ" sz="2200" b="1" dirty="0" smtClean="0"/>
              <a:t> </a:t>
            </a:r>
            <a:r>
              <a:rPr lang="cs-CZ" sz="2200" b="1" dirty="0" err="1" smtClean="0"/>
              <a:t>Reitz</a:t>
            </a:r>
            <a:r>
              <a:rPr lang="cs-CZ" sz="2200" b="1" dirty="0" smtClean="0"/>
              <a:t>, </a:t>
            </a:r>
          </a:p>
          <a:p>
            <a:pPr>
              <a:buFont typeface="Arial" charset="0"/>
              <a:buNone/>
            </a:pPr>
            <a:r>
              <a:rPr lang="cs-CZ" sz="2200" b="1" dirty="0" smtClean="0"/>
              <a:t>Institute </a:t>
            </a:r>
            <a:r>
              <a:rPr lang="cs-CZ" sz="2200" b="1" dirty="0" err="1" smtClean="0"/>
              <a:t>of</a:t>
            </a:r>
            <a:r>
              <a:rPr lang="cs-CZ" sz="2200" b="1" dirty="0" smtClean="0"/>
              <a:t> </a:t>
            </a:r>
            <a:r>
              <a:rPr lang="cs-CZ" sz="2200" b="1" dirty="0" err="1" smtClean="0"/>
              <a:t>Aerospace</a:t>
            </a:r>
            <a:r>
              <a:rPr lang="cs-CZ" sz="2200" b="1" dirty="0" smtClean="0"/>
              <a:t> </a:t>
            </a:r>
            <a:r>
              <a:rPr lang="cs-CZ" sz="2200" b="1" dirty="0" err="1" smtClean="0"/>
              <a:t>Medicine</a:t>
            </a:r>
            <a:r>
              <a:rPr lang="cs-CZ" sz="2200" b="1" dirty="0" smtClean="0"/>
              <a:t> </a:t>
            </a:r>
            <a:r>
              <a:rPr lang="cs-CZ" sz="2200" b="1" dirty="0" err="1" smtClean="0"/>
              <a:t>and</a:t>
            </a:r>
            <a:r>
              <a:rPr lang="cs-CZ" sz="2200" b="1" dirty="0" smtClean="0"/>
              <a:t> </a:t>
            </a:r>
            <a:r>
              <a:rPr lang="cs-CZ" sz="2200" b="1" dirty="0" err="1" smtClean="0"/>
              <a:t>Radiation</a:t>
            </a:r>
            <a:r>
              <a:rPr lang="cs-CZ" sz="2200" b="1" dirty="0" smtClean="0"/>
              <a:t> Biology, </a:t>
            </a:r>
            <a:r>
              <a:rPr lang="cs-CZ" sz="2200" b="1" dirty="0" err="1" smtClean="0"/>
              <a:t>Linder</a:t>
            </a:r>
            <a:r>
              <a:rPr lang="cs-CZ" sz="2200" b="1" dirty="0" smtClean="0"/>
              <a:t> </a:t>
            </a:r>
            <a:r>
              <a:rPr lang="cs-CZ" sz="2200" b="1" dirty="0" err="1" smtClean="0"/>
              <a:t>Hoehe</a:t>
            </a:r>
            <a:r>
              <a:rPr lang="cs-CZ" sz="2200" b="1" dirty="0" smtClean="0"/>
              <a:t>, 51147 </a:t>
            </a:r>
            <a:r>
              <a:rPr lang="cs-CZ" sz="2200" b="1" dirty="0" err="1" smtClean="0"/>
              <a:t>Koeln</a:t>
            </a:r>
            <a:r>
              <a:rPr lang="cs-CZ" sz="2200" b="1" dirty="0" smtClean="0"/>
              <a:t>,  DLR, </a:t>
            </a:r>
            <a:r>
              <a:rPr lang="cs-CZ" sz="2200" b="1" dirty="0" err="1" smtClean="0"/>
              <a:t>Germany</a:t>
            </a:r>
            <a:r>
              <a:rPr lang="cs-CZ" sz="2200" b="1" dirty="0" smtClean="0"/>
              <a:t>. </a:t>
            </a:r>
            <a:endParaRPr lang="en-US" sz="2200" b="1" dirty="0" smtClean="0"/>
          </a:p>
          <a:p>
            <a:pPr>
              <a:buFont typeface="Arial" charset="0"/>
              <a:buNone/>
            </a:pPr>
            <a:r>
              <a:rPr lang="cs-CZ" sz="2200" b="1" dirty="0" err="1" smtClean="0">
                <a:hlinkClick r:id="rId4"/>
              </a:rPr>
              <a:t>Guenther.Reitz</a:t>
            </a:r>
            <a:r>
              <a:rPr lang="cs-CZ" sz="2200" b="1" dirty="0" smtClean="0">
                <a:hlinkClick r:id="rId4"/>
              </a:rPr>
              <a:t>@</a:t>
            </a:r>
            <a:r>
              <a:rPr lang="cs-CZ" sz="2200" b="1" dirty="0" err="1" smtClean="0">
                <a:hlinkClick r:id="rId4"/>
              </a:rPr>
              <a:t>dlr.de</a:t>
            </a:r>
            <a:endParaRPr lang="cs-CZ" sz="2200" b="1" dirty="0" smtClean="0"/>
          </a:p>
          <a:p>
            <a:pPr indent="265113">
              <a:buFont typeface="Arial" charset="0"/>
              <a:buNone/>
            </a:pPr>
            <a:endParaRPr lang="cs-CZ" sz="22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txBox="1">
            <a:spLocks noChangeArrowheads="1"/>
          </p:cNvSpPr>
          <p:nvPr/>
        </p:nvSpPr>
        <p:spPr bwMode="auto">
          <a:xfrm>
            <a:off x="0" y="428625"/>
            <a:ext cx="6876256" cy="1071563"/>
          </a:xfrm>
          <a:prstGeom prst="rect">
            <a:avLst/>
          </a:prstGeom>
          <a:noFill/>
          <a:ln w="9525">
            <a:noFill/>
            <a:miter lim="800000"/>
            <a:headEnd/>
            <a:tailEnd/>
          </a:ln>
        </p:spPr>
        <p:txBody>
          <a:bodyPr/>
          <a:lstStyle/>
          <a:p>
            <a:pPr algn="ctr" eaLnBrk="0" hangingPunct="0"/>
            <a:r>
              <a:rPr lang="en-US" sz="3200" b="1" i="1" dirty="0" smtClean="0">
                <a:solidFill>
                  <a:srgbClr val="000099"/>
                </a:solidFill>
                <a:latin typeface="Arial" charset="0"/>
                <a:cs typeface="Arial" charset="0"/>
              </a:rPr>
              <a:t>Personnel invited to join SG 1.15 </a:t>
            </a:r>
            <a:endParaRPr lang="en-US" sz="3200" b="1" i="1" dirty="0">
              <a:solidFill>
                <a:srgbClr val="000099"/>
              </a:solidFill>
              <a:latin typeface="Arial" charset="0"/>
              <a:cs typeface="Arial" charset="0"/>
            </a:endParaRPr>
          </a:p>
        </p:txBody>
      </p:sp>
      <p:sp>
        <p:nvSpPr>
          <p:cNvPr id="7171" name="Rectangle 3"/>
          <p:cNvSpPr txBox="1">
            <a:spLocks noChangeArrowheads="1"/>
          </p:cNvSpPr>
          <p:nvPr/>
        </p:nvSpPr>
        <p:spPr bwMode="auto">
          <a:xfrm>
            <a:off x="395537" y="1340768"/>
            <a:ext cx="8496944" cy="4002087"/>
          </a:xfrm>
          <a:prstGeom prst="rect">
            <a:avLst/>
          </a:prstGeom>
          <a:noFill/>
          <a:ln w="9525">
            <a:noFill/>
            <a:miter lim="800000"/>
            <a:headEnd/>
            <a:tailEnd/>
          </a:ln>
        </p:spPr>
        <p:txBody>
          <a:bodyPr/>
          <a:lstStyle/>
          <a:p>
            <a:pPr>
              <a:buFont typeface="Arial" charset="0"/>
              <a:buNone/>
            </a:pPr>
            <a:r>
              <a:rPr lang="cs-CZ" sz="2200" b="1" dirty="0" err="1" smtClean="0"/>
              <a:t>Pierre</a:t>
            </a:r>
            <a:r>
              <a:rPr lang="cs-CZ" sz="2200" b="1" dirty="0" smtClean="0"/>
              <a:t> </a:t>
            </a:r>
            <a:r>
              <a:rPr lang="cs-CZ" sz="2200" b="1" dirty="0" err="1" smtClean="0"/>
              <a:t>Rochus</a:t>
            </a:r>
            <a:r>
              <a:rPr lang="cs-CZ" sz="2200" b="1" dirty="0" smtClean="0"/>
              <a:t>, </a:t>
            </a:r>
          </a:p>
          <a:p>
            <a:pPr>
              <a:buFont typeface="Arial" charset="0"/>
              <a:buNone/>
            </a:pPr>
            <a:r>
              <a:rPr lang="cs-CZ" sz="2200" b="1" dirty="0" smtClean="0"/>
              <a:t>Centre </a:t>
            </a:r>
            <a:r>
              <a:rPr lang="cs-CZ" sz="2200" b="1" dirty="0" err="1" smtClean="0"/>
              <a:t>Spatial</a:t>
            </a:r>
            <a:r>
              <a:rPr lang="cs-CZ" sz="2200" b="1" dirty="0" smtClean="0"/>
              <a:t> de </a:t>
            </a:r>
            <a:r>
              <a:rPr lang="cs-CZ" sz="2200" b="1" dirty="0" err="1" smtClean="0"/>
              <a:t>Liege</a:t>
            </a:r>
            <a:r>
              <a:rPr lang="cs-CZ" sz="2200" b="1" dirty="0" smtClean="0"/>
              <a:t>, </a:t>
            </a:r>
            <a:r>
              <a:rPr lang="cs-CZ" sz="2200" b="1" dirty="0" err="1" smtClean="0"/>
              <a:t>Liege</a:t>
            </a:r>
            <a:r>
              <a:rPr lang="cs-CZ" sz="2200" b="1" dirty="0" smtClean="0"/>
              <a:t> Science Park, Avenue </a:t>
            </a:r>
            <a:r>
              <a:rPr lang="cs-CZ" sz="2200" b="1" dirty="0" err="1" smtClean="0"/>
              <a:t>du</a:t>
            </a:r>
            <a:r>
              <a:rPr lang="cs-CZ" sz="2200" b="1" dirty="0" smtClean="0"/>
              <a:t> </a:t>
            </a:r>
            <a:r>
              <a:rPr lang="cs-CZ" sz="2200" b="1" dirty="0" err="1" smtClean="0"/>
              <a:t>Pre</a:t>
            </a:r>
            <a:r>
              <a:rPr lang="cs-CZ" sz="2200" b="1" dirty="0" smtClean="0"/>
              <a:t>-</a:t>
            </a:r>
            <a:r>
              <a:rPr lang="cs-CZ" sz="2200" b="1" dirty="0" err="1" smtClean="0"/>
              <a:t>Aily</a:t>
            </a:r>
            <a:r>
              <a:rPr lang="cs-CZ" sz="2200" b="1" dirty="0" smtClean="0"/>
              <a:t>, 4031 </a:t>
            </a:r>
            <a:r>
              <a:rPr lang="cs-CZ" sz="2200" b="1" dirty="0" err="1" smtClean="0"/>
              <a:t>Angleur</a:t>
            </a:r>
            <a:r>
              <a:rPr lang="cs-CZ" sz="2200" b="1" dirty="0" smtClean="0"/>
              <a:t>, </a:t>
            </a:r>
            <a:r>
              <a:rPr lang="cs-CZ" sz="2200" b="1" dirty="0" err="1" smtClean="0"/>
              <a:t>Belgium</a:t>
            </a:r>
            <a:r>
              <a:rPr lang="cs-CZ" sz="2200" b="1" dirty="0" smtClean="0"/>
              <a:t>. </a:t>
            </a:r>
          </a:p>
          <a:p>
            <a:pPr>
              <a:buFont typeface="Arial" charset="0"/>
              <a:buNone/>
            </a:pPr>
            <a:r>
              <a:rPr lang="cs-CZ" sz="2200" b="1" dirty="0" smtClean="0">
                <a:hlinkClick r:id="rId2"/>
              </a:rPr>
              <a:t>prochus@ulg.ac.be</a:t>
            </a:r>
            <a:endParaRPr lang="en-US" sz="2200" b="1" dirty="0" smtClean="0"/>
          </a:p>
          <a:p>
            <a:pPr>
              <a:buFont typeface="Arial" charset="0"/>
              <a:buNone/>
            </a:pPr>
            <a:endParaRPr lang="cs-CZ" sz="2200" b="1" dirty="0" smtClean="0"/>
          </a:p>
          <a:p>
            <a:pPr>
              <a:buFont typeface="Arial" charset="0"/>
              <a:buNone/>
            </a:pPr>
            <a:r>
              <a:rPr lang="cs-CZ" sz="2200" b="1" dirty="0" err="1" smtClean="0"/>
              <a:t>Lawrence</a:t>
            </a:r>
            <a:r>
              <a:rPr lang="cs-CZ" sz="2200" b="1" dirty="0" smtClean="0"/>
              <a:t> </a:t>
            </a:r>
            <a:r>
              <a:rPr lang="cs-CZ" sz="2200" b="1" dirty="0" err="1" smtClean="0"/>
              <a:t>Townsend</a:t>
            </a:r>
            <a:r>
              <a:rPr lang="cs-CZ" sz="2200" b="1" dirty="0" smtClean="0"/>
              <a:t>,</a:t>
            </a:r>
          </a:p>
          <a:p>
            <a:pPr>
              <a:buFont typeface="Arial" charset="0"/>
              <a:buNone/>
            </a:pPr>
            <a:r>
              <a:rPr lang="cs-CZ" sz="2200" b="1" dirty="0" smtClean="0"/>
              <a:t>Department </a:t>
            </a:r>
            <a:r>
              <a:rPr lang="cs-CZ" sz="2200" b="1" dirty="0" err="1" smtClean="0"/>
              <a:t>of</a:t>
            </a:r>
            <a:r>
              <a:rPr lang="cs-CZ" sz="2200" b="1" dirty="0" smtClean="0"/>
              <a:t> </a:t>
            </a:r>
            <a:r>
              <a:rPr lang="cs-CZ" sz="2200" b="1" dirty="0" err="1" smtClean="0"/>
              <a:t>Nuclear</a:t>
            </a:r>
            <a:r>
              <a:rPr lang="cs-CZ" sz="2200" b="1" dirty="0" smtClean="0"/>
              <a:t> </a:t>
            </a:r>
            <a:r>
              <a:rPr lang="cs-CZ" sz="2200" b="1" dirty="0" err="1" smtClean="0"/>
              <a:t>Engineering</a:t>
            </a:r>
            <a:r>
              <a:rPr lang="cs-CZ" sz="2200" b="1" dirty="0" smtClean="0"/>
              <a:t>, University </a:t>
            </a:r>
            <a:r>
              <a:rPr lang="cs-CZ" sz="2200" b="1" dirty="0" err="1" smtClean="0"/>
              <a:t>of</a:t>
            </a:r>
            <a:r>
              <a:rPr lang="cs-CZ" sz="2200" b="1" dirty="0" smtClean="0"/>
              <a:t> Tennessee, </a:t>
            </a:r>
            <a:r>
              <a:rPr lang="cs-CZ" sz="2200" b="1" dirty="0" err="1" smtClean="0"/>
              <a:t>Knoxville</a:t>
            </a:r>
            <a:r>
              <a:rPr lang="cs-CZ" sz="2200" b="1" dirty="0" smtClean="0"/>
              <a:t>, TN 37996-2300, USA</a:t>
            </a:r>
          </a:p>
          <a:p>
            <a:pPr>
              <a:buFont typeface="Arial" charset="0"/>
              <a:buNone/>
            </a:pPr>
            <a:r>
              <a:rPr lang="cs-CZ" sz="2200" b="1" dirty="0" err="1" smtClean="0">
                <a:hlinkClick r:id="rId3"/>
              </a:rPr>
              <a:t>ltownsen</a:t>
            </a:r>
            <a:r>
              <a:rPr lang="cs-CZ" sz="2200" b="1" dirty="0" smtClean="0">
                <a:hlinkClick r:id="rId3"/>
              </a:rPr>
              <a:t>@</a:t>
            </a:r>
            <a:r>
              <a:rPr lang="cs-CZ" sz="2200" b="1" dirty="0" err="1" smtClean="0">
                <a:hlinkClick r:id="rId3"/>
              </a:rPr>
              <a:t>tennessee.edu</a:t>
            </a:r>
            <a:endParaRPr lang="cs-CZ" sz="2200" b="1" dirty="0" smtClean="0"/>
          </a:p>
          <a:p>
            <a:pPr>
              <a:buFont typeface="Arial" charset="0"/>
              <a:buNone/>
            </a:pPr>
            <a:endParaRPr lang="cs-CZ" sz="2200" b="1" dirty="0" smtClean="0"/>
          </a:p>
          <a:p>
            <a:pPr>
              <a:buFont typeface="Arial" charset="0"/>
              <a:buNone/>
            </a:pPr>
            <a:r>
              <a:rPr lang="cs-CZ" sz="2200" b="1" dirty="0" err="1" smtClean="0"/>
              <a:t>Rami</a:t>
            </a:r>
            <a:r>
              <a:rPr lang="cs-CZ" sz="2200" b="1" dirty="0" smtClean="0"/>
              <a:t> </a:t>
            </a:r>
            <a:r>
              <a:rPr lang="cs-CZ" sz="2200" b="1" dirty="0" err="1" smtClean="0"/>
              <a:t>Vainio</a:t>
            </a:r>
            <a:r>
              <a:rPr lang="cs-CZ" sz="2200" b="1" dirty="0" smtClean="0"/>
              <a:t>,</a:t>
            </a:r>
          </a:p>
          <a:p>
            <a:pPr>
              <a:buFont typeface="Arial" charset="0"/>
              <a:buNone/>
            </a:pPr>
            <a:r>
              <a:rPr lang="cs-CZ" sz="2200" b="1" dirty="0" smtClean="0"/>
              <a:t>Department </a:t>
            </a:r>
            <a:r>
              <a:rPr lang="cs-CZ" sz="2200" b="1" dirty="0" err="1" smtClean="0"/>
              <a:t>of</a:t>
            </a:r>
            <a:r>
              <a:rPr lang="cs-CZ" sz="2200" b="1" dirty="0" smtClean="0"/>
              <a:t> </a:t>
            </a:r>
            <a:r>
              <a:rPr lang="cs-CZ" sz="2200" b="1" dirty="0" err="1" smtClean="0"/>
              <a:t>Physical</a:t>
            </a:r>
            <a:r>
              <a:rPr lang="cs-CZ" sz="2200" b="1" dirty="0" smtClean="0"/>
              <a:t> </a:t>
            </a:r>
            <a:r>
              <a:rPr lang="cs-CZ" sz="2200" b="1" dirty="0" err="1" smtClean="0"/>
              <a:t>Sciences</a:t>
            </a:r>
            <a:r>
              <a:rPr lang="cs-CZ" sz="2200" b="1" dirty="0" smtClean="0"/>
              <a:t>, University </a:t>
            </a:r>
            <a:r>
              <a:rPr lang="cs-CZ" sz="2200" b="1" dirty="0" err="1" smtClean="0"/>
              <a:t>of</a:t>
            </a:r>
            <a:r>
              <a:rPr lang="cs-CZ" sz="2200" b="1" dirty="0" smtClean="0"/>
              <a:t> </a:t>
            </a:r>
            <a:r>
              <a:rPr lang="cs-CZ" sz="2200" b="1" dirty="0" err="1" smtClean="0"/>
              <a:t>Helsinki</a:t>
            </a:r>
            <a:r>
              <a:rPr lang="cs-CZ" sz="2200" b="1" dirty="0" smtClean="0"/>
              <a:t>, FIN-00014, </a:t>
            </a:r>
            <a:r>
              <a:rPr lang="cs-CZ" sz="2200" b="1" dirty="0" err="1" smtClean="0"/>
              <a:t>Helsinki</a:t>
            </a:r>
            <a:r>
              <a:rPr lang="cs-CZ" sz="2200" b="1" dirty="0" smtClean="0"/>
              <a:t>, </a:t>
            </a:r>
            <a:r>
              <a:rPr lang="cs-CZ" sz="2200" b="1" dirty="0" err="1" smtClean="0"/>
              <a:t>Finland</a:t>
            </a:r>
            <a:r>
              <a:rPr lang="cs-CZ" sz="2200" b="1" dirty="0" smtClean="0"/>
              <a:t>.</a:t>
            </a:r>
            <a:endParaRPr lang="en-US" sz="2200" b="1" dirty="0" smtClean="0"/>
          </a:p>
          <a:p>
            <a:pPr>
              <a:buFont typeface="Arial" charset="0"/>
              <a:buNone/>
            </a:pPr>
            <a:r>
              <a:rPr lang="cs-CZ" sz="2200" b="1" dirty="0" err="1" smtClean="0">
                <a:hlinkClick r:id="rId4"/>
              </a:rPr>
              <a:t>rami.vainio</a:t>
            </a:r>
            <a:r>
              <a:rPr lang="cs-CZ" sz="2200" b="1" dirty="0" smtClean="0">
                <a:hlinkClick r:id="rId4"/>
              </a:rPr>
              <a:t>@</a:t>
            </a:r>
            <a:r>
              <a:rPr lang="cs-CZ" sz="2200" b="1" dirty="0" err="1" smtClean="0">
                <a:hlinkClick r:id="rId4"/>
              </a:rPr>
              <a:t>helsinki.fi</a:t>
            </a:r>
            <a:endParaRPr lang="cs-CZ" sz="2200" b="1" dirty="0" smtClean="0"/>
          </a:p>
          <a:p>
            <a:pPr indent="265113">
              <a:buFont typeface="Arial" charset="0"/>
              <a:buNone/>
            </a:pPr>
            <a:endParaRPr lang="cs-CZ" sz="22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txBox="1">
            <a:spLocks noChangeArrowheads="1"/>
          </p:cNvSpPr>
          <p:nvPr/>
        </p:nvSpPr>
        <p:spPr bwMode="auto">
          <a:xfrm>
            <a:off x="0" y="428625"/>
            <a:ext cx="5364088" cy="1071563"/>
          </a:xfrm>
          <a:prstGeom prst="rect">
            <a:avLst/>
          </a:prstGeom>
          <a:noFill/>
          <a:ln w="9525">
            <a:noFill/>
            <a:miter lim="800000"/>
            <a:headEnd/>
            <a:tailEnd/>
          </a:ln>
        </p:spPr>
        <p:txBody>
          <a:bodyPr/>
          <a:lstStyle/>
          <a:p>
            <a:pPr algn="ctr" eaLnBrk="0" hangingPunct="0"/>
            <a:r>
              <a:rPr lang="en-US" sz="3200" b="1" i="1" dirty="0" smtClean="0">
                <a:solidFill>
                  <a:srgbClr val="000099"/>
                </a:solidFill>
                <a:latin typeface="Arial" charset="0"/>
                <a:cs typeface="Arial" charset="0"/>
              </a:rPr>
              <a:t>The Work Program</a:t>
            </a:r>
            <a:endParaRPr lang="en-US" sz="3200" b="1" i="1" dirty="0">
              <a:solidFill>
                <a:srgbClr val="000099"/>
              </a:solidFill>
              <a:latin typeface="Arial" charset="0"/>
              <a:cs typeface="Arial" charset="0"/>
            </a:endParaRPr>
          </a:p>
        </p:txBody>
      </p:sp>
      <p:sp>
        <p:nvSpPr>
          <p:cNvPr id="7171" name="Rectangle 3"/>
          <p:cNvSpPr txBox="1">
            <a:spLocks noChangeArrowheads="1"/>
          </p:cNvSpPr>
          <p:nvPr/>
        </p:nvSpPr>
        <p:spPr bwMode="auto">
          <a:xfrm>
            <a:off x="539552" y="1916832"/>
            <a:ext cx="8064896" cy="3642047"/>
          </a:xfrm>
          <a:prstGeom prst="rect">
            <a:avLst/>
          </a:prstGeom>
          <a:noFill/>
          <a:ln w="9525">
            <a:noFill/>
            <a:miter lim="800000"/>
            <a:headEnd/>
            <a:tailEnd/>
          </a:ln>
        </p:spPr>
        <p:txBody>
          <a:bodyPr/>
          <a:lstStyle/>
          <a:p>
            <a:pPr algn="just">
              <a:lnSpc>
                <a:spcPct val="150000"/>
              </a:lnSpc>
              <a:buFont typeface="Arial" charset="0"/>
              <a:buNone/>
            </a:pPr>
            <a:r>
              <a:rPr lang="en-US" b="1" dirty="0" smtClean="0"/>
              <a:t>The work program will be subdivided between the participants using email and SKYPE communications when the contributors have all received, and signed off on. their formal Academy invitations.</a:t>
            </a:r>
          </a:p>
          <a:p>
            <a:pPr algn="just">
              <a:lnSpc>
                <a:spcPct val="150000"/>
              </a:lnSpc>
              <a:buFont typeface="Arial" charset="0"/>
              <a:buNone/>
            </a:pPr>
            <a:endParaRPr lang="cs-CZ"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9227</TotalTime>
  <Words>587</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Status report for the Spring Meeting of Commission 1 of the IAA for:   SG 1.15;  International Cooperation on  Space Weather</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dc:title>
  <dc:creator>Jan BALAZ</dc:creator>
  <cp:lastModifiedBy>Office</cp:lastModifiedBy>
  <cp:revision>1090</cp:revision>
  <cp:lastPrinted>2005-04-12T17:25:01Z</cp:lastPrinted>
  <dcterms:created xsi:type="dcterms:W3CDTF">2002-09-06T20:02:01Z</dcterms:created>
  <dcterms:modified xsi:type="dcterms:W3CDTF">2017-03-08T11:17:49Z</dcterms:modified>
</cp:coreProperties>
</file>